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4" r:id="rId6"/>
    <p:sldMasterId id="2147484464" r:id="rId7"/>
    <p:sldMasterId id="2147484493" r:id="rId8"/>
  </p:sldMasterIdLst>
  <p:notesMasterIdLst>
    <p:notesMasterId r:id="rId40"/>
  </p:notesMasterIdLst>
  <p:handoutMasterIdLst>
    <p:handoutMasterId r:id="rId41"/>
  </p:handoutMasterIdLst>
  <p:sldIdLst>
    <p:sldId id="326" r:id="rId9"/>
    <p:sldId id="334" r:id="rId10"/>
    <p:sldId id="319" r:id="rId11"/>
    <p:sldId id="335" r:id="rId12"/>
    <p:sldId id="327" r:id="rId13"/>
    <p:sldId id="337" r:id="rId14"/>
    <p:sldId id="295"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41" r:id="rId32"/>
    <p:sldId id="347" r:id="rId33"/>
    <p:sldId id="344" r:id="rId34"/>
    <p:sldId id="345" r:id="rId35"/>
    <p:sldId id="348" r:id="rId36"/>
    <p:sldId id="346" r:id="rId37"/>
    <p:sldId id="340" r:id="rId38"/>
    <p:sldId id="338"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Judi Lee" initials="JL" lastIdx="6" clrIdx="4">
    <p:extLst>
      <p:ext uri="{19B8F6BF-5375-455C-9EA6-DF929625EA0E}">
        <p15:presenceInfo xmlns:p15="http://schemas.microsoft.com/office/powerpoint/2012/main" userId="Judi Lee" providerId="None"/>
      </p:ext>
    </p:extLst>
  </p:cmAuthor>
  <p:cmAuthor id="5" name="Kaylee McAvoy" initials="KM" lastIdx="7" clrIdx="5">
    <p:extLst>
      <p:ext uri="{19B8F6BF-5375-455C-9EA6-DF929625EA0E}">
        <p15:presenceInfo xmlns:p15="http://schemas.microsoft.com/office/powerpoint/2012/main" userId="Kaylee McAvo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8D7"/>
    <a:srgbClr val="94BEFF"/>
    <a:srgbClr val="053B7D"/>
    <a:srgbClr val="F2C812"/>
    <a:srgbClr val="000000"/>
    <a:srgbClr val="969696"/>
    <a:srgbClr val="00188F"/>
    <a:srgbClr val="00193E"/>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64" autoAdjust="0"/>
    <p:restoredTop sz="53477" autoAdjust="0"/>
  </p:normalViewPr>
  <p:slideViewPr>
    <p:cSldViewPr snapToGrid="0">
      <p:cViewPr varScale="1">
        <p:scale>
          <a:sx n="47" d="100"/>
          <a:sy n="47" d="100"/>
        </p:scale>
        <p:origin x="2120"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p:scale>
          <a:sx n="75" d="100"/>
          <a:sy n="75" d="100"/>
        </p:scale>
        <p:origin x="32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31830F-45DC-4CE4-9C4E-3E2490AF9761}" type="doc">
      <dgm:prSet loTypeId="urn:microsoft.com/office/officeart/2005/8/layout/vList3" loCatId="picture" qsTypeId="urn:microsoft.com/office/officeart/2005/8/quickstyle/simple1" qsCatId="simple" csTypeId="urn:microsoft.com/office/officeart/2005/8/colors/accent6_2" csCatId="accent6" phldr="1"/>
      <dgm:spPr/>
    </dgm:pt>
    <dgm:pt modelId="{86242301-A399-4D02-9C59-654F1DFF3DCD}">
      <dgm:prSet phldrT="[Text]"/>
      <dgm:spPr>
        <a:xfrm rot="10800000">
          <a:off x="260531" y="7"/>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Customer1</a:t>
          </a:r>
        </a:p>
      </dgm:t>
    </dgm:pt>
    <dgm:pt modelId="{594999EF-725D-4169-94C3-F0EB942ABB52}" type="parTrans" cxnId="{F10B3CAA-56E1-49C2-AC78-308643D67D4C}">
      <dgm:prSet/>
      <dgm:spPr/>
      <dgm:t>
        <a:bodyPr/>
        <a:lstStyle/>
        <a:p>
          <a:endParaRPr lang="en-US"/>
        </a:p>
      </dgm:t>
    </dgm:pt>
    <dgm:pt modelId="{8DA93187-03BC-45F9-B87C-95D2F1BF49A5}" type="sibTrans" cxnId="{F10B3CAA-56E1-49C2-AC78-308643D67D4C}">
      <dgm:prSet/>
      <dgm:spPr/>
      <dgm:t>
        <a:bodyPr/>
        <a:lstStyle/>
        <a:p>
          <a:endParaRPr lang="en-US"/>
        </a:p>
      </dgm:t>
    </dgm:pt>
    <dgm:pt modelId="{4587F3EE-C43A-4766-85D0-8197C4E8AC24}">
      <dgm:prSet phldrT="[Text]"/>
      <dgm:spPr>
        <a:xfrm rot="10800000">
          <a:off x="260531" y="240439"/>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Customer2</a:t>
          </a:r>
        </a:p>
      </dgm:t>
    </dgm:pt>
    <dgm:pt modelId="{B4B74ECC-C958-47E6-AFD3-5D431486445D}" type="parTrans" cxnId="{8D7F0342-E28C-4FE0-810F-73B346CCB546}">
      <dgm:prSet/>
      <dgm:spPr/>
      <dgm:t>
        <a:bodyPr/>
        <a:lstStyle/>
        <a:p>
          <a:endParaRPr lang="en-US"/>
        </a:p>
      </dgm:t>
    </dgm:pt>
    <dgm:pt modelId="{9037F5C2-756B-479D-8B2F-528CBCCE318B}" type="sibTrans" cxnId="{8D7F0342-E28C-4FE0-810F-73B346CCB546}">
      <dgm:prSet/>
      <dgm:spPr/>
      <dgm:t>
        <a:bodyPr/>
        <a:lstStyle/>
        <a:p>
          <a:endParaRPr lang="en-US"/>
        </a:p>
      </dgm:t>
    </dgm:pt>
    <dgm:pt modelId="{E6012B62-FC6A-4D65-AF23-0CE315CC25EE}">
      <dgm:prSet phldrT="[Text]"/>
      <dgm:spPr>
        <a:xfrm rot="10800000">
          <a:off x="260531" y="480870"/>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Customer3</a:t>
          </a:r>
        </a:p>
      </dgm:t>
    </dgm:pt>
    <dgm:pt modelId="{77E86E54-881B-47E7-89E3-F18ED5E1F58E}" type="parTrans" cxnId="{DDB31C6C-CD70-4E1E-BA5A-507522695FF1}">
      <dgm:prSet/>
      <dgm:spPr/>
      <dgm:t>
        <a:bodyPr/>
        <a:lstStyle/>
        <a:p>
          <a:endParaRPr lang="en-US"/>
        </a:p>
      </dgm:t>
    </dgm:pt>
    <dgm:pt modelId="{7AF8DC19-4821-47B5-B0D0-299599CB1D08}" type="sibTrans" cxnId="{DDB31C6C-CD70-4E1E-BA5A-507522695FF1}">
      <dgm:prSet/>
      <dgm:spPr/>
      <dgm:t>
        <a:bodyPr/>
        <a:lstStyle/>
        <a:p>
          <a:endParaRPr lang="en-US"/>
        </a:p>
      </dgm:t>
    </dgm:pt>
    <dgm:pt modelId="{10C1BFFC-8E43-4F10-9F30-1699D3CC4459}" type="pres">
      <dgm:prSet presAssocID="{1231830F-45DC-4CE4-9C4E-3E2490AF9761}" presName="linearFlow" presStyleCnt="0">
        <dgm:presLayoutVars>
          <dgm:dir/>
          <dgm:resizeHandles val="exact"/>
        </dgm:presLayoutVars>
      </dgm:prSet>
      <dgm:spPr/>
    </dgm:pt>
    <dgm:pt modelId="{7A22EE67-E71A-4358-8837-29CF952EF073}" type="pres">
      <dgm:prSet presAssocID="{86242301-A399-4D02-9C59-654F1DFF3DCD}" presName="composite" presStyleCnt="0"/>
      <dgm:spPr/>
    </dgm:pt>
    <dgm:pt modelId="{7D97F08E-5292-49CF-94C4-53FE10A84D7C}" type="pres">
      <dgm:prSet presAssocID="{86242301-A399-4D02-9C59-654F1DFF3DCD}" presName="imgShp" presStyleLbl="fgImgPlace1" presStyleIdx="0" presStyleCnt="3"/>
      <dgm:spPr>
        <a:xfrm>
          <a:off x="167951" y="7"/>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13F17DE-DA58-40DB-9B8C-D2496BD3D737}" type="pres">
      <dgm:prSet presAssocID="{86242301-A399-4D02-9C59-654F1DFF3DCD}" presName="txShp" presStyleLbl="node1" presStyleIdx="0" presStyleCnt="3">
        <dgm:presLayoutVars>
          <dgm:bulletEnabled val="1"/>
        </dgm:presLayoutVars>
      </dgm:prSet>
      <dgm:spPr>
        <a:prstGeom prst="homePlate">
          <a:avLst/>
        </a:prstGeom>
      </dgm:spPr>
      <dgm:t>
        <a:bodyPr/>
        <a:lstStyle/>
        <a:p>
          <a:endParaRPr lang="en-US"/>
        </a:p>
      </dgm:t>
    </dgm:pt>
    <dgm:pt modelId="{E2B13F3A-CCFA-4B92-99E0-7E35D995BB80}" type="pres">
      <dgm:prSet presAssocID="{8DA93187-03BC-45F9-B87C-95D2F1BF49A5}" presName="spacing" presStyleCnt="0"/>
      <dgm:spPr/>
    </dgm:pt>
    <dgm:pt modelId="{7D81FC9D-E76D-4252-B07D-67C4316313A6}" type="pres">
      <dgm:prSet presAssocID="{4587F3EE-C43A-4766-85D0-8197C4E8AC24}" presName="composite" presStyleCnt="0"/>
      <dgm:spPr/>
    </dgm:pt>
    <dgm:pt modelId="{14553D68-4F77-4C44-981B-3865843A233A}" type="pres">
      <dgm:prSet presAssocID="{4587F3EE-C43A-4766-85D0-8197C4E8AC24}" presName="imgShp" presStyleLbl="fgImgPlace1" presStyleIdx="1" presStyleCnt="3"/>
      <dgm:spPr>
        <a:xfrm>
          <a:off x="167951" y="240439"/>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26D23399-11D6-44AC-8C61-52B1F763FB38}" type="pres">
      <dgm:prSet presAssocID="{4587F3EE-C43A-4766-85D0-8197C4E8AC24}" presName="txShp" presStyleLbl="node1" presStyleIdx="1" presStyleCnt="3">
        <dgm:presLayoutVars>
          <dgm:bulletEnabled val="1"/>
        </dgm:presLayoutVars>
      </dgm:prSet>
      <dgm:spPr>
        <a:prstGeom prst="homePlate">
          <a:avLst/>
        </a:prstGeom>
      </dgm:spPr>
      <dgm:t>
        <a:bodyPr/>
        <a:lstStyle/>
        <a:p>
          <a:endParaRPr lang="en-US"/>
        </a:p>
      </dgm:t>
    </dgm:pt>
    <dgm:pt modelId="{5602251A-456E-4C33-86E2-9C8B66C646D2}" type="pres">
      <dgm:prSet presAssocID="{9037F5C2-756B-479D-8B2F-528CBCCE318B}" presName="spacing" presStyleCnt="0"/>
      <dgm:spPr/>
    </dgm:pt>
    <dgm:pt modelId="{1859BE7C-B778-4C70-8354-CCE8631D89CB}" type="pres">
      <dgm:prSet presAssocID="{E6012B62-FC6A-4D65-AF23-0CE315CC25EE}" presName="composite" presStyleCnt="0"/>
      <dgm:spPr/>
    </dgm:pt>
    <dgm:pt modelId="{7581BF07-D87B-4766-9F80-8CF876262502}" type="pres">
      <dgm:prSet presAssocID="{E6012B62-FC6A-4D65-AF23-0CE315CC25EE}" presName="imgShp" presStyleLbl="fgImgPlace1" presStyleIdx="2" presStyleCnt="3"/>
      <dgm:spPr>
        <a:xfrm>
          <a:off x="167951" y="480870"/>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9274F97B-7CC1-4A7C-8C47-3E965E59C505}" type="pres">
      <dgm:prSet presAssocID="{E6012B62-FC6A-4D65-AF23-0CE315CC25EE}" presName="txShp" presStyleLbl="node1" presStyleIdx="2" presStyleCnt="3">
        <dgm:presLayoutVars>
          <dgm:bulletEnabled val="1"/>
        </dgm:presLayoutVars>
      </dgm:prSet>
      <dgm:spPr>
        <a:prstGeom prst="homePlate">
          <a:avLst/>
        </a:prstGeom>
      </dgm:spPr>
      <dgm:t>
        <a:bodyPr/>
        <a:lstStyle/>
        <a:p>
          <a:endParaRPr lang="en-US"/>
        </a:p>
      </dgm:t>
    </dgm:pt>
  </dgm:ptLst>
  <dgm:cxnLst>
    <dgm:cxn modelId="{0A699788-B4AB-444E-A151-986A2B5220FF}" type="presOf" srcId="{1231830F-45DC-4CE4-9C4E-3E2490AF9761}" destId="{10C1BFFC-8E43-4F10-9F30-1699D3CC4459}" srcOrd="0" destOrd="0" presId="urn:microsoft.com/office/officeart/2005/8/layout/vList3"/>
    <dgm:cxn modelId="{5B3E65B6-D0BE-41B2-88A3-0110E06C0AF7}" type="presOf" srcId="{E6012B62-FC6A-4D65-AF23-0CE315CC25EE}" destId="{9274F97B-7CC1-4A7C-8C47-3E965E59C505}" srcOrd="0" destOrd="0" presId="urn:microsoft.com/office/officeart/2005/8/layout/vList3"/>
    <dgm:cxn modelId="{F10B3CAA-56E1-49C2-AC78-308643D67D4C}" srcId="{1231830F-45DC-4CE4-9C4E-3E2490AF9761}" destId="{86242301-A399-4D02-9C59-654F1DFF3DCD}" srcOrd="0" destOrd="0" parTransId="{594999EF-725D-4169-94C3-F0EB942ABB52}" sibTransId="{8DA93187-03BC-45F9-B87C-95D2F1BF49A5}"/>
    <dgm:cxn modelId="{A9241FEC-DDD1-461B-A54A-1A999E2B7F20}" type="presOf" srcId="{4587F3EE-C43A-4766-85D0-8197C4E8AC24}" destId="{26D23399-11D6-44AC-8C61-52B1F763FB38}" srcOrd="0" destOrd="0" presId="urn:microsoft.com/office/officeart/2005/8/layout/vList3"/>
    <dgm:cxn modelId="{CA90E81C-E426-43C0-9309-82F7542C4031}" type="presOf" srcId="{86242301-A399-4D02-9C59-654F1DFF3DCD}" destId="{E13F17DE-DA58-40DB-9B8C-D2496BD3D737}" srcOrd="0" destOrd="0" presId="urn:microsoft.com/office/officeart/2005/8/layout/vList3"/>
    <dgm:cxn modelId="{8D7F0342-E28C-4FE0-810F-73B346CCB546}" srcId="{1231830F-45DC-4CE4-9C4E-3E2490AF9761}" destId="{4587F3EE-C43A-4766-85D0-8197C4E8AC24}" srcOrd="1" destOrd="0" parTransId="{B4B74ECC-C958-47E6-AFD3-5D431486445D}" sibTransId="{9037F5C2-756B-479D-8B2F-528CBCCE318B}"/>
    <dgm:cxn modelId="{DDB31C6C-CD70-4E1E-BA5A-507522695FF1}" srcId="{1231830F-45DC-4CE4-9C4E-3E2490AF9761}" destId="{E6012B62-FC6A-4D65-AF23-0CE315CC25EE}" srcOrd="2" destOrd="0" parTransId="{77E86E54-881B-47E7-89E3-F18ED5E1F58E}" sibTransId="{7AF8DC19-4821-47B5-B0D0-299599CB1D08}"/>
    <dgm:cxn modelId="{B2ADC342-7360-4675-B0B1-D31461611CE9}" type="presParOf" srcId="{10C1BFFC-8E43-4F10-9F30-1699D3CC4459}" destId="{7A22EE67-E71A-4358-8837-29CF952EF073}" srcOrd="0" destOrd="0" presId="urn:microsoft.com/office/officeart/2005/8/layout/vList3"/>
    <dgm:cxn modelId="{20772C67-66E9-4673-B1D8-8AE8B1DC127C}" type="presParOf" srcId="{7A22EE67-E71A-4358-8837-29CF952EF073}" destId="{7D97F08E-5292-49CF-94C4-53FE10A84D7C}" srcOrd="0" destOrd="0" presId="urn:microsoft.com/office/officeart/2005/8/layout/vList3"/>
    <dgm:cxn modelId="{E19CA0F4-E58F-4CC3-960C-A91CEE22E7E7}" type="presParOf" srcId="{7A22EE67-E71A-4358-8837-29CF952EF073}" destId="{E13F17DE-DA58-40DB-9B8C-D2496BD3D737}" srcOrd="1" destOrd="0" presId="urn:microsoft.com/office/officeart/2005/8/layout/vList3"/>
    <dgm:cxn modelId="{AC0CE6F3-8C92-425B-8EAA-369B6DAA51B6}" type="presParOf" srcId="{10C1BFFC-8E43-4F10-9F30-1699D3CC4459}" destId="{E2B13F3A-CCFA-4B92-99E0-7E35D995BB80}" srcOrd="1" destOrd="0" presId="urn:microsoft.com/office/officeart/2005/8/layout/vList3"/>
    <dgm:cxn modelId="{8967290D-7DC3-4DBB-BE2E-2B19D72A6A64}" type="presParOf" srcId="{10C1BFFC-8E43-4F10-9F30-1699D3CC4459}" destId="{7D81FC9D-E76D-4252-B07D-67C4316313A6}" srcOrd="2" destOrd="0" presId="urn:microsoft.com/office/officeart/2005/8/layout/vList3"/>
    <dgm:cxn modelId="{881C4B8D-3F41-4AF0-BC0F-7A32ECE80E18}" type="presParOf" srcId="{7D81FC9D-E76D-4252-B07D-67C4316313A6}" destId="{14553D68-4F77-4C44-981B-3865843A233A}" srcOrd="0" destOrd="0" presId="urn:microsoft.com/office/officeart/2005/8/layout/vList3"/>
    <dgm:cxn modelId="{A6E07E24-F160-4FD0-84C4-F802894FA632}" type="presParOf" srcId="{7D81FC9D-E76D-4252-B07D-67C4316313A6}" destId="{26D23399-11D6-44AC-8C61-52B1F763FB38}" srcOrd="1" destOrd="0" presId="urn:microsoft.com/office/officeart/2005/8/layout/vList3"/>
    <dgm:cxn modelId="{7809F8AB-8A35-4B66-B59C-BBF7FBC07809}" type="presParOf" srcId="{10C1BFFC-8E43-4F10-9F30-1699D3CC4459}" destId="{5602251A-456E-4C33-86E2-9C8B66C646D2}" srcOrd="3" destOrd="0" presId="urn:microsoft.com/office/officeart/2005/8/layout/vList3"/>
    <dgm:cxn modelId="{2C8FE6B5-E92B-48FF-A527-BC32018E196A}" type="presParOf" srcId="{10C1BFFC-8E43-4F10-9F30-1699D3CC4459}" destId="{1859BE7C-B778-4C70-8354-CCE8631D89CB}" srcOrd="4" destOrd="0" presId="urn:microsoft.com/office/officeart/2005/8/layout/vList3"/>
    <dgm:cxn modelId="{B80D12FD-DB53-4D0C-953E-8DACF6CBE941}" type="presParOf" srcId="{1859BE7C-B778-4C70-8354-CCE8631D89CB}" destId="{7581BF07-D87B-4766-9F80-8CF876262502}" srcOrd="0" destOrd="0" presId="urn:microsoft.com/office/officeart/2005/8/layout/vList3"/>
    <dgm:cxn modelId="{9B448B07-6C5D-4E36-8675-389889EEEC8E}" type="presParOf" srcId="{1859BE7C-B778-4C70-8354-CCE8631D89CB}" destId="{9274F97B-7CC1-4A7C-8C47-3E965E59C50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231830F-45DC-4CE4-9C4E-3E2490AF9761}" type="doc">
      <dgm:prSet loTypeId="urn:microsoft.com/office/officeart/2005/8/layout/vList3" loCatId="picture" qsTypeId="urn:microsoft.com/office/officeart/2005/8/quickstyle/simple1" qsCatId="simple" csTypeId="urn:microsoft.com/office/officeart/2005/8/colors/accent6_2" csCatId="accent6" phldr="1"/>
      <dgm:spPr/>
    </dgm:pt>
    <dgm:pt modelId="{86242301-A399-4D02-9C59-654F1DFF3DCD}">
      <dgm:prSet phldrT="[Text]"/>
      <dgm:spPr>
        <a:xfrm rot="10800000">
          <a:off x="260531" y="7"/>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Customer1</a:t>
          </a:r>
        </a:p>
      </dgm:t>
    </dgm:pt>
    <dgm:pt modelId="{594999EF-725D-4169-94C3-F0EB942ABB52}" type="parTrans" cxnId="{F10B3CAA-56E1-49C2-AC78-308643D67D4C}">
      <dgm:prSet/>
      <dgm:spPr/>
      <dgm:t>
        <a:bodyPr/>
        <a:lstStyle/>
        <a:p>
          <a:endParaRPr lang="en-US"/>
        </a:p>
      </dgm:t>
    </dgm:pt>
    <dgm:pt modelId="{8DA93187-03BC-45F9-B87C-95D2F1BF49A5}" type="sibTrans" cxnId="{F10B3CAA-56E1-49C2-AC78-308643D67D4C}">
      <dgm:prSet/>
      <dgm:spPr/>
      <dgm:t>
        <a:bodyPr/>
        <a:lstStyle/>
        <a:p>
          <a:endParaRPr lang="en-US"/>
        </a:p>
      </dgm:t>
    </dgm:pt>
    <dgm:pt modelId="{4587F3EE-C43A-4766-85D0-8197C4E8AC24}">
      <dgm:prSet phldrT="[Text]"/>
      <dgm:spPr>
        <a:xfrm rot="10800000">
          <a:off x="260531" y="240439"/>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Customer2</a:t>
          </a:r>
        </a:p>
      </dgm:t>
    </dgm:pt>
    <dgm:pt modelId="{B4B74ECC-C958-47E6-AFD3-5D431486445D}" type="parTrans" cxnId="{8D7F0342-E28C-4FE0-810F-73B346CCB546}">
      <dgm:prSet/>
      <dgm:spPr/>
      <dgm:t>
        <a:bodyPr/>
        <a:lstStyle/>
        <a:p>
          <a:endParaRPr lang="en-US"/>
        </a:p>
      </dgm:t>
    </dgm:pt>
    <dgm:pt modelId="{9037F5C2-756B-479D-8B2F-528CBCCE318B}" type="sibTrans" cxnId="{8D7F0342-E28C-4FE0-810F-73B346CCB546}">
      <dgm:prSet/>
      <dgm:spPr/>
      <dgm:t>
        <a:bodyPr/>
        <a:lstStyle/>
        <a:p>
          <a:endParaRPr lang="en-US"/>
        </a:p>
      </dgm:t>
    </dgm:pt>
    <dgm:pt modelId="{E6012B62-FC6A-4D65-AF23-0CE315CC25EE}">
      <dgm:prSet phldrT="[Text]"/>
      <dgm:spPr>
        <a:xfrm rot="10800000">
          <a:off x="260531" y="480870"/>
          <a:ext cx="850570" cy="185159"/>
        </a:xfr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panose="020F0502020204030204"/>
              <a:ea typeface="+mn-ea"/>
              <a:cs typeface="+mn-cs"/>
            </a:rPr>
            <a:t>Customer3</a:t>
          </a:r>
        </a:p>
      </dgm:t>
    </dgm:pt>
    <dgm:pt modelId="{77E86E54-881B-47E7-89E3-F18ED5E1F58E}" type="parTrans" cxnId="{DDB31C6C-CD70-4E1E-BA5A-507522695FF1}">
      <dgm:prSet/>
      <dgm:spPr/>
      <dgm:t>
        <a:bodyPr/>
        <a:lstStyle/>
        <a:p>
          <a:endParaRPr lang="en-US"/>
        </a:p>
      </dgm:t>
    </dgm:pt>
    <dgm:pt modelId="{7AF8DC19-4821-47B5-B0D0-299599CB1D08}" type="sibTrans" cxnId="{DDB31C6C-CD70-4E1E-BA5A-507522695FF1}">
      <dgm:prSet/>
      <dgm:spPr/>
      <dgm:t>
        <a:bodyPr/>
        <a:lstStyle/>
        <a:p>
          <a:endParaRPr lang="en-US"/>
        </a:p>
      </dgm:t>
    </dgm:pt>
    <dgm:pt modelId="{10C1BFFC-8E43-4F10-9F30-1699D3CC4459}" type="pres">
      <dgm:prSet presAssocID="{1231830F-45DC-4CE4-9C4E-3E2490AF9761}" presName="linearFlow" presStyleCnt="0">
        <dgm:presLayoutVars>
          <dgm:dir/>
          <dgm:resizeHandles val="exact"/>
        </dgm:presLayoutVars>
      </dgm:prSet>
      <dgm:spPr/>
    </dgm:pt>
    <dgm:pt modelId="{7A22EE67-E71A-4358-8837-29CF952EF073}" type="pres">
      <dgm:prSet presAssocID="{86242301-A399-4D02-9C59-654F1DFF3DCD}" presName="composite" presStyleCnt="0"/>
      <dgm:spPr/>
    </dgm:pt>
    <dgm:pt modelId="{7D97F08E-5292-49CF-94C4-53FE10A84D7C}" type="pres">
      <dgm:prSet presAssocID="{86242301-A399-4D02-9C59-654F1DFF3DCD}" presName="imgShp" presStyleLbl="fgImgPlace1" presStyleIdx="0" presStyleCnt="3"/>
      <dgm:spPr>
        <a:xfrm>
          <a:off x="167951" y="7"/>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E13F17DE-DA58-40DB-9B8C-D2496BD3D737}" type="pres">
      <dgm:prSet presAssocID="{86242301-A399-4D02-9C59-654F1DFF3DCD}" presName="txShp" presStyleLbl="node1" presStyleIdx="0" presStyleCnt="3">
        <dgm:presLayoutVars>
          <dgm:bulletEnabled val="1"/>
        </dgm:presLayoutVars>
      </dgm:prSet>
      <dgm:spPr>
        <a:prstGeom prst="homePlate">
          <a:avLst/>
        </a:prstGeom>
      </dgm:spPr>
      <dgm:t>
        <a:bodyPr/>
        <a:lstStyle/>
        <a:p>
          <a:endParaRPr lang="en-US"/>
        </a:p>
      </dgm:t>
    </dgm:pt>
    <dgm:pt modelId="{E2B13F3A-CCFA-4B92-99E0-7E35D995BB80}" type="pres">
      <dgm:prSet presAssocID="{8DA93187-03BC-45F9-B87C-95D2F1BF49A5}" presName="spacing" presStyleCnt="0"/>
      <dgm:spPr/>
    </dgm:pt>
    <dgm:pt modelId="{7D81FC9D-E76D-4252-B07D-67C4316313A6}" type="pres">
      <dgm:prSet presAssocID="{4587F3EE-C43A-4766-85D0-8197C4E8AC24}" presName="composite" presStyleCnt="0"/>
      <dgm:spPr/>
    </dgm:pt>
    <dgm:pt modelId="{14553D68-4F77-4C44-981B-3865843A233A}" type="pres">
      <dgm:prSet presAssocID="{4587F3EE-C43A-4766-85D0-8197C4E8AC24}" presName="imgShp" presStyleLbl="fgImgPlace1" presStyleIdx="1" presStyleCnt="3"/>
      <dgm:spPr>
        <a:xfrm>
          <a:off x="167951" y="240439"/>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26D23399-11D6-44AC-8C61-52B1F763FB38}" type="pres">
      <dgm:prSet presAssocID="{4587F3EE-C43A-4766-85D0-8197C4E8AC24}" presName="txShp" presStyleLbl="node1" presStyleIdx="1" presStyleCnt="3">
        <dgm:presLayoutVars>
          <dgm:bulletEnabled val="1"/>
        </dgm:presLayoutVars>
      </dgm:prSet>
      <dgm:spPr>
        <a:prstGeom prst="homePlate">
          <a:avLst/>
        </a:prstGeom>
      </dgm:spPr>
      <dgm:t>
        <a:bodyPr/>
        <a:lstStyle/>
        <a:p>
          <a:endParaRPr lang="en-US"/>
        </a:p>
      </dgm:t>
    </dgm:pt>
    <dgm:pt modelId="{5602251A-456E-4C33-86E2-9C8B66C646D2}" type="pres">
      <dgm:prSet presAssocID="{9037F5C2-756B-479D-8B2F-528CBCCE318B}" presName="spacing" presStyleCnt="0"/>
      <dgm:spPr/>
    </dgm:pt>
    <dgm:pt modelId="{1859BE7C-B778-4C70-8354-CCE8631D89CB}" type="pres">
      <dgm:prSet presAssocID="{E6012B62-FC6A-4D65-AF23-0CE315CC25EE}" presName="composite" presStyleCnt="0"/>
      <dgm:spPr/>
    </dgm:pt>
    <dgm:pt modelId="{7581BF07-D87B-4766-9F80-8CF876262502}" type="pres">
      <dgm:prSet presAssocID="{E6012B62-FC6A-4D65-AF23-0CE315CC25EE}" presName="imgShp" presStyleLbl="fgImgPlace1" presStyleIdx="2" presStyleCnt="3"/>
      <dgm:spPr>
        <a:xfrm>
          <a:off x="167951" y="480870"/>
          <a:ext cx="185159" cy="185159"/>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pt>
    <dgm:pt modelId="{9274F97B-7CC1-4A7C-8C47-3E965E59C505}" type="pres">
      <dgm:prSet presAssocID="{E6012B62-FC6A-4D65-AF23-0CE315CC25EE}" presName="txShp" presStyleLbl="node1" presStyleIdx="2" presStyleCnt="3">
        <dgm:presLayoutVars>
          <dgm:bulletEnabled val="1"/>
        </dgm:presLayoutVars>
      </dgm:prSet>
      <dgm:spPr>
        <a:prstGeom prst="homePlate">
          <a:avLst/>
        </a:prstGeom>
      </dgm:spPr>
      <dgm:t>
        <a:bodyPr/>
        <a:lstStyle/>
        <a:p>
          <a:endParaRPr lang="en-US"/>
        </a:p>
      </dgm:t>
    </dgm:pt>
  </dgm:ptLst>
  <dgm:cxnLst>
    <dgm:cxn modelId="{DDB31C6C-CD70-4E1E-BA5A-507522695FF1}" srcId="{1231830F-45DC-4CE4-9C4E-3E2490AF9761}" destId="{E6012B62-FC6A-4D65-AF23-0CE315CC25EE}" srcOrd="2" destOrd="0" parTransId="{77E86E54-881B-47E7-89E3-F18ED5E1F58E}" sibTransId="{7AF8DC19-4821-47B5-B0D0-299599CB1D08}"/>
    <dgm:cxn modelId="{E851F85B-BB71-420F-8779-85D8FC105F5E}" type="presOf" srcId="{4587F3EE-C43A-4766-85D0-8197C4E8AC24}" destId="{26D23399-11D6-44AC-8C61-52B1F763FB38}" srcOrd="0" destOrd="0" presId="urn:microsoft.com/office/officeart/2005/8/layout/vList3"/>
    <dgm:cxn modelId="{B55DA708-2694-46C6-AB02-E560DC2F291E}" type="presOf" srcId="{86242301-A399-4D02-9C59-654F1DFF3DCD}" destId="{E13F17DE-DA58-40DB-9B8C-D2496BD3D737}" srcOrd="0" destOrd="0" presId="urn:microsoft.com/office/officeart/2005/8/layout/vList3"/>
    <dgm:cxn modelId="{8D7F0342-E28C-4FE0-810F-73B346CCB546}" srcId="{1231830F-45DC-4CE4-9C4E-3E2490AF9761}" destId="{4587F3EE-C43A-4766-85D0-8197C4E8AC24}" srcOrd="1" destOrd="0" parTransId="{B4B74ECC-C958-47E6-AFD3-5D431486445D}" sibTransId="{9037F5C2-756B-479D-8B2F-528CBCCE318B}"/>
    <dgm:cxn modelId="{76681412-B714-43BA-BD88-976FAEFA6AD9}" type="presOf" srcId="{E6012B62-FC6A-4D65-AF23-0CE315CC25EE}" destId="{9274F97B-7CC1-4A7C-8C47-3E965E59C505}" srcOrd="0" destOrd="0" presId="urn:microsoft.com/office/officeart/2005/8/layout/vList3"/>
    <dgm:cxn modelId="{E3832403-FDAA-4D79-81E7-D840A0CE2FDD}" type="presOf" srcId="{1231830F-45DC-4CE4-9C4E-3E2490AF9761}" destId="{10C1BFFC-8E43-4F10-9F30-1699D3CC4459}" srcOrd="0" destOrd="0" presId="urn:microsoft.com/office/officeart/2005/8/layout/vList3"/>
    <dgm:cxn modelId="{F10B3CAA-56E1-49C2-AC78-308643D67D4C}" srcId="{1231830F-45DC-4CE4-9C4E-3E2490AF9761}" destId="{86242301-A399-4D02-9C59-654F1DFF3DCD}" srcOrd="0" destOrd="0" parTransId="{594999EF-725D-4169-94C3-F0EB942ABB52}" sibTransId="{8DA93187-03BC-45F9-B87C-95D2F1BF49A5}"/>
    <dgm:cxn modelId="{BFBC9119-4A28-4F65-8F8B-D85484494658}" type="presParOf" srcId="{10C1BFFC-8E43-4F10-9F30-1699D3CC4459}" destId="{7A22EE67-E71A-4358-8837-29CF952EF073}" srcOrd="0" destOrd="0" presId="urn:microsoft.com/office/officeart/2005/8/layout/vList3"/>
    <dgm:cxn modelId="{E0503C43-8598-4E9C-B5AF-4A318263C85A}" type="presParOf" srcId="{7A22EE67-E71A-4358-8837-29CF952EF073}" destId="{7D97F08E-5292-49CF-94C4-53FE10A84D7C}" srcOrd="0" destOrd="0" presId="urn:microsoft.com/office/officeart/2005/8/layout/vList3"/>
    <dgm:cxn modelId="{E99CF6C4-AE82-49B0-AF8E-BE370E6C0E8D}" type="presParOf" srcId="{7A22EE67-E71A-4358-8837-29CF952EF073}" destId="{E13F17DE-DA58-40DB-9B8C-D2496BD3D737}" srcOrd="1" destOrd="0" presId="urn:microsoft.com/office/officeart/2005/8/layout/vList3"/>
    <dgm:cxn modelId="{1573AC3A-A274-4393-B624-FCBE2945AD1D}" type="presParOf" srcId="{10C1BFFC-8E43-4F10-9F30-1699D3CC4459}" destId="{E2B13F3A-CCFA-4B92-99E0-7E35D995BB80}" srcOrd="1" destOrd="0" presId="urn:microsoft.com/office/officeart/2005/8/layout/vList3"/>
    <dgm:cxn modelId="{DC853FBD-3B31-4D53-87A9-E8A41A861DA1}" type="presParOf" srcId="{10C1BFFC-8E43-4F10-9F30-1699D3CC4459}" destId="{7D81FC9D-E76D-4252-B07D-67C4316313A6}" srcOrd="2" destOrd="0" presId="urn:microsoft.com/office/officeart/2005/8/layout/vList3"/>
    <dgm:cxn modelId="{2C595C9B-9C56-4405-AFB4-2AA79A2A7EB2}" type="presParOf" srcId="{7D81FC9D-E76D-4252-B07D-67C4316313A6}" destId="{14553D68-4F77-4C44-981B-3865843A233A}" srcOrd="0" destOrd="0" presId="urn:microsoft.com/office/officeart/2005/8/layout/vList3"/>
    <dgm:cxn modelId="{03BC924E-EF28-4CFC-8453-D90C70750DC4}" type="presParOf" srcId="{7D81FC9D-E76D-4252-B07D-67C4316313A6}" destId="{26D23399-11D6-44AC-8C61-52B1F763FB38}" srcOrd="1" destOrd="0" presId="urn:microsoft.com/office/officeart/2005/8/layout/vList3"/>
    <dgm:cxn modelId="{ECC8752B-95C8-4BC6-A53B-0B694B3095E0}" type="presParOf" srcId="{10C1BFFC-8E43-4F10-9F30-1699D3CC4459}" destId="{5602251A-456E-4C33-86E2-9C8B66C646D2}" srcOrd="3" destOrd="0" presId="urn:microsoft.com/office/officeart/2005/8/layout/vList3"/>
    <dgm:cxn modelId="{9B003B9A-7C45-4885-A838-896A05BBEA64}" type="presParOf" srcId="{10C1BFFC-8E43-4F10-9F30-1699D3CC4459}" destId="{1859BE7C-B778-4C70-8354-CCE8631D89CB}" srcOrd="4" destOrd="0" presId="urn:microsoft.com/office/officeart/2005/8/layout/vList3"/>
    <dgm:cxn modelId="{00218CD0-4743-4DA6-B864-D69BF7718110}" type="presParOf" srcId="{1859BE7C-B778-4C70-8354-CCE8631D89CB}" destId="{7581BF07-D87B-4766-9F80-8CF876262502}" srcOrd="0" destOrd="0" presId="urn:microsoft.com/office/officeart/2005/8/layout/vList3"/>
    <dgm:cxn modelId="{4CF3D1FA-0C9F-41CA-B1E5-12567CF7EAFF}" type="presParOf" srcId="{1859BE7C-B778-4C70-8354-CCE8631D89CB}" destId="{9274F97B-7CC1-4A7C-8C47-3E965E59C50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F17DE-DA58-40DB-9B8C-D2496BD3D737}">
      <dsp:nvSpPr>
        <dsp:cNvPr id="0" name=""/>
        <dsp:cNvSpPr/>
      </dsp:nvSpPr>
      <dsp:spPr>
        <a:xfrm rot="10800000">
          <a:off x="265717" y="7"/>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lvl="0" algn="ctr" defTabSz="355600">
            <a:lnSpc>
              <a:spcPct val="90000"/>
            </a:lnSpc>
            <a:spcBef>
              <a:spcPct val="0"/>
            </a:spcBef>
            <a:spcAft>
              <a:spcPct val="35000"/>
            </a:spcAft>
          </a:pPr>
          <a:r>
            <a:rPr lang="en-US" sz="800" kern="1200" dirty="0">
              <a:solidFill>
                <a:sysClr val="window" lastClr="FFFFFF"/>
              </a:solidFill>
              <a:latin typeface="Calibri" panose="020F0502020204030204"/>
              <a:ea typeface="+mn-ea"/>
              <a:cs typeface="+mn-cs"/>
            </a:rPr>
            <a:t>Customer1</a:t>
          </a:r>
        </a:p>
      </dsp:txBody>
      <dsp:txXfrm rot="10800000">
        <a:off x="312928" y="7"/>
        <a:ext cx="820292" cy="188845"/>
      </dsp:txXfrm>
    </dsp:sp>
    <dsp:sp modelId="{7D97F08E-5292-49CF-94C4-53FE10A84D7C}">
      <dsp:nvSpPr>
        <dsp:cNvPr id="0" name=""/>
        <dsp:cNvSpPr/>
      </dsp:nvSpPr>
      <dsp:spPr>
        <a:xfrm>
          <a:off x="171294" y="7"/>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26D23399-11D6-44AC-8C61-52B1F763FB38}">
      <dsp:nvSpPr>
        <dsp:cNvPr id="0" name=""/>
        <dsp:cNvSpPr/>
      </dsp:nvSpPr>
      <dsp:spPr>
        <a:xfrm rot="10800000">
          <a:off x="265717" y="245225"/>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lvl="0" algn="ctr" defTabSz="355600">
            <a:lnSpc>
              <a:spcPct val="90000"/>
            </a:lnSpc>
            <a:spcBef>
              <a:spcPct val="0"/>
            </a:spcBef>
            <a:spcAft>
              <a:spcPct val="35000"/>
            </a:spcAft>
          </a:pPr>
          <a:r>
            <a:rPr lang="en-US" sz="800" kern="1200" dirty="0">
              <a:solidFill>
                <a:sysClr val="window" lastClr="FFFFFF"/>
              </a:solidFill>
              <a:latin typeface="Calibri" panose="020F0502020204030204"/>
              <a:ea typeface="+mn-ea"/>
              <a:cs typeface="+mn-cs"/>
            </a:rPr>
            <a:t>Customer2</a:t>
          </a:r>
        </a:p>
      </dsp:txBody>
      <dsp:txXfrm rot="10800000">
        <a:off x="312928" y="245225"/>
        <a:ext cx="820292" cy="188845"/>
      </dsp:txXfrm>
    </dsp:sp>
    <dsp:sp modelId="{14553D68-4F77-4C44-981B-3865843A233A}">
      <dsp:nvSpPr>
        <dsp:cNvPr id="0" name=""/>
        <dsp:cNvSpPr/>
      </dsp:nvSpPr>
      <dsp:spPr>
        <a:xfrm>
          <a:off x="171294" y="245225"/>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9274F97B-7CC1-4A7C-8C47-3E965E59C505}">
      <dsp:nvSpPr>
        <dsp:cNvPr id="0" name=""/>
        <dsp:cNvSpPr/>
      </dsp:nvSpPr>
      <dsp:spPr>
        <a:xfrm rot="10800000">
          <a:off x="265717" y="490443"/>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lvl="0" algn="ctr" defTabSz="355600">
            <a:lnSpc>
              <a:spcPct val="90000"/>
            </a:lnSpc>
            <a:spcBef>
              <a:spcPct val="0"/>
            </a:spcBef>
            <a:spcAft>
              <a:spcPct val="35000"/>
            </a:spcAft>
          </a:pPr>
          <a:r>
            <a:rPr lang="en-US" sz="800" kern="1200" dirty="0">
              <a:solidFill>
                <a:sysClr val="window" lastClr="FFFFFF"/>
              </a:solidFill>
              <a:latin typeface="Calibri" panose="020F0502020204030204"/>
              <a:ea typeface="+mn-ea"/>
              <a:cs typeface="+mn-cs"/>
            </a:rPr>
            <a:t>Customer3</a:t>
          </a:r>
        </a:p>
      </dsp:txBody>
      <dsp:txXfrm rot="10800000">
        <a:off x="312928" y="490443"/>
        <a:ext cx="820292" cy="188845"/>
      </dsp:txXfrm>
    </dsp:sp>
    <dsp:sp modelId="{7581BF07-D87B-4766-9F80-8CF876262502}">
      <dsp:nvSpPr>
        <dsp:cNvPr id="0" name=""/>
        <dsp:cNvSpPr/>
      </dsp:nvSpPr>
      <dsp:spPr>
        <a:xfrm>
          <a:off x="171294" y="490443"/>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F17DE-DA58-40DB-9B8C-D2496BD3D737}">
      <dsp:nvSpPr>
        <dsp:cNvPr id="0" name=""/>
        <dsp:cNvSpPr/>
      </dsp:nvSpPr>
      <dsp:spPr>
        <a:xfrm rot="10800000">
          <a:off x="265717" y="7"/>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lvl="0" algn="ctr" defTabSz="355600">
            <a:lnSpc>
              <a:spcPct val="90000"/>
            </a:lnSpc>
            <a:spcBef>
              <a:spcPct val="0"/>
            </a:spcBef>
            <a:spcAft>
              <a:spcPct val="35000"/>
            </a:spcAft>
          </a:pPr>
          <a:r>
            <a:rPr lang="en-US" sz="800" kern="1200" dirty="0">
              <a:solidFill>
                <a:sysClr val="window" lastClr="FFFFFF"/>
              </a:solidFill>
              <a:latin typeface="Calibri" panose="020F0502020204030204"/>
              <a:ea typeface="+mn-ea"/>
              <a:cs typeface="+mn-cs"/>
            </a:rPr>
            <a:t>Customer1</a:t>
          </a:r>
        </a:p>
      </dsp:txBody>
      <dsp:txXfrm rot="10800000">
        <a:off x="312928" y="7"/>
        <a:ext cx="820292" cy="188845"/>
      </dsp:txXfrm>
    </dsp:sp>
    <dsp:sp modelId="{7D97F08E-5292-49CF-94C4-53FE10A84D7C}">
      <dsp:nvSpPr>
        <dsp:cNvPr id="0" name=""/>
        <dsp:cNvSpPr/>
      </dsp:nvSpPr>
      <dsp:spPr>
        <a:xfrm>
          <a:off x="171294" y="7"/>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26D23399-11D6-44AC-8C61-52B1F763FB38}">
      <dsp:nvSpPr>
        <dsp:cNvPr id="0" name=""/>
        <dsp:cNvSpPr/>
      </dsp:nvSpPr>
      <dsp:spPr>
        <a:xfrm rot="10800000">
          <a:off x="265717" y="245225"/>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lvl="0" algn="ctr" defTabSz="355600">
            <a:lnSpc>
              <a:spcPct val="90000"/>
            </a:lnSpc>
            <a:spcBef>
              <a:spcPct val="0"/>
            </a:spcBef>
            <a:spcAft>
              <a:spcPct val="35000"/>
            </a:spcAft>
          </a:pPr>
          <a:r>
            <a:rPr lang="en-US" sz="800" kern="1200" dirty="0">
              <a:solidFill>
                <a:sysClr val="window" lastClr="FFFFFF"/>
              </a:solidFill>
              <a:latin typeface="Calibri" panose="020F0502020204030204"/>
              <a:ea typeface="+mn-ea"/>
              <a:cs typeface="+mn-cs"/>
            </a:rPr>
            <a:t>Customer2</a:t>
          </a:r>
        </a:p>
      </dsp:txBody>
      <dsp:txXfrm rot="10800000">
        <a:off x="312928" y="245225"/>
        <a:ext cx="820292" cy="188845"/>
      </dsp:txXfrm>
    </dsp:sp>
    <dsp:sp modelId="{14553D68-4F77-4C44-981B-3865843A233A}">
      <dsp:nvSpPr>
        <dsp:cNvPr id="0" name=""/>
        <dsp:cNvSpPr/>
      </dsp:nvSpPr>
      <dsp:spPr>
        <a:xfrm>
          <a:off x="171294" y="245225"/>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9274F97B-7CC1-4A7C-8C47-3E965E59C505}">
      <dsp:nvSpPr>
        <dsp:cNvPr id="0" name=""/>
        <dsp:cNvSpPr/>
      </dsp:nvSpPr>
      <dsp:spPr>
        <a:xfrm rot="10800000">
          <a:off x="265717" y="490443"/>
          <a:ext cx="867503" cy="188845"/>
        </a:xfrm>
        <a:prstGeom prst="homePlate">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276" tIns="30480" rIns="56896" bIns="30480" numCol="1" spcCol="1270" anchor="ctr" anchorCtr="0">
          <a:noAutofit/>
        </a:bodyPr>
        <a:lstStyle/>
        <a:p>
          <a:pPr lvl="0" algn="ctr" defTabSz="355600">
            <a:lnSpc>
              <a:spcPct val="90000"/>
            </a:lnSpc>
            <a:spcBef>
              <a:spcPct val="0"/>
            </a:spcBef>
            <a:spcAft>
              <a:spcPct val="35000"/>
            </a:spcAft>
          </a:pPr>
          <a:r>
            <a:rPr lang="en-US" sz="800" kern="1200" dirty="0">
              <a:solidFill>
                <a:sysClr val="window" lastClr="FFFFFF"/>
              </a:solidFill>
              <a:latin typeface="Calibri" panose="020F0502020204030204"/>
              <a:ea typeface="+mn-ea"/>
              <a:cs typeface="+mn-cs"/>
            </a:rPr>
            <a:t>Customer3</a:t>
          </a:r>
        </a:p>
      </dsp:txBody>
      <dsp:txXfrm rot="10800000">
        <a:off x="312928" y="490443"/>
        <a:ext cx="820292" cy="188845"/>
      </dsp:txXfrm>
    </dsp:sp>
    <dsp:sp modelId="{7581BF07-D87B-4766-9F80-8CF876262502}">
      <dsp:nvSpPr>
        <dsp:cNvPr id="0" name=""/>
        <dsp:cNvSpPr/>
      </dsp:nvSpPr>
      <dsp:spPr>
        <a:xfrm>
          <a:off x="171294" y="490443"/>
          <a:ext cx="188845" cy="188845"/>
        </a:xfrm>
        <a:prstGeom prst="ellipse">
          <a:avLst/>
        </a:prstGeom>
        <a:solidFill>
          <a:srgbClr val="70AD47">
            <a:tint val="5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Worldwide Partner Conference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1/13/2016 10:17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Worldwide Partner Conference 2015</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1/13/2016 10:17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go.microsoft.com/fwlink/?LinkID=522705"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6BACC3-97CA-4E5F-AED5-61699BDB7212}" type="datetime8">
              <a:rPr lang="en-US" smtClean="0"/>
              <a:t>1/13/2016 10:17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88937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26</a:t>
            </a:fld>
            <a:endParaRPr lang="en-US" dirty="0"/>
          </a:p>
        </p:txBody>
      </p:sp>
    </p:spTree>
    <p:extLst>
      <p:ext uri="{BB962C8B-B14F-4D97-AF65-F5344CB8AC3E}">
        <p14:creationId xmlns:p14="http://schemas.microsoft.com/office/powerpoint/2010/main" val="74986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fld id="{A305278E-5E87-46DA-836C-231A3458D216}"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714991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28</a:t>
            </a:fld>
            <a:endParaRPr lang="en-US"/>
          </a:p>
        </p:txBody>
      </p:sp>
    </p:spTree>
    <p:extLst>
      <p:ext uri="{BB962C8B-B14F-4D97-AF65-F5344CB8AC3E}">
        <p14:creationId xmlns:p14="http://schemas.microsoft.com/office/powerpoint/2010/main" val="148375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latin typeface="Segoe UI" panose="020B0502040204020203" pitchFamily="34" charset="0"/>
              </a:rPr>
              <a:t>29</a:t>
            </a:fld>
            <a:endParaRPr lang="en-US">
              <a:latin typeface="Segoe UI" panose="020B0502040204020203" pitchFamily="34" charset="0"/>
            </a:endParaRPr>
          </a:p>
        </p:txBody>
      </p:sp>
    </p:spTree>
    <p:extLst>
      <p:ext uri="{BB962C8B-B14F-4D97-AF65-F5344CB8AC3E}">
        <p14:creationId xmlns:p14="http://schemas.microsoft.com/office/powerpoint/2010/main" val="3098286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smtClean="0"/>
          </a:p>
          <a:p>
            <a:pPr marL="0" indent="0">
              <a:buFontTx/>
              <a:buNone/>
            </a:pPr>
            <a:r>
              <a:rPr lang="en-US" dirty="0" smtClean="0"/>
              <a:t/>
            </a:r>
            <a:br>
              <a:rPr lang="en-US" dirty="0" smtClean="0"/>
            </a:br>
            <a:endParaRPr lang="en-US" dirty="0" smtClean="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561675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smtClean="0"/>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1/13/2016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14787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BC5272-1ADD-4AF2-933B-1642BCD5E1E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101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1/13/2016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1438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1/13/2016 10:17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4069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94075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Row-Level Security</a:t>
            </a:r>
            <a:r>
              <a:rPr lang="en-US" sz="1200" kern="1200" dirty="0">
                <a:solidFill>
                  <a:schemeClr val="tx1"/>
                </a:solidFill>
                <a:effectLst/>
                <a:latin typeface="+mn-lt"/>
                <a:ea typeface="+mn-ea"/>
                <a:cs typeface="+mn-cs"/>
              </a:rPr>
              <a:t> is a programmability security feature that can be implemented on databases to enable fine-grained access to rows of data in a table for greater control over which users can access which data. This allows for more flexibility and data protection when multiple logins need to access various records in a database and can help organizations more easily support organizational or industry compliance policies. Row-Level Security is managed at the database level and requires SQL Server Management Studio (SSMS) or SQL Server Data Tools (SSDT) to implement and manage.</a:t>
            </a:r>
          </a:p>
          <a:p>
            <a:endParaRPr lang="en-US" dirty="0"/>
          </a:p>
          <a:p>
            <a:r>
              <a:rPr lang="en-US" sz="1200" kern="1200" dirty="0">
                <a:solidFill>
                  <a:schemeClr val="tx1"/>
                </a:solidFill>
                <a:effectLst/>
                <a:latin typeface="+mn-lt"/>
                <a:ea typeface="+mn-ea"/>
                <a:cs typeface="+mn-cs"/>
              </a:rPr>
              <a:t>Generally, any application which has multiple users accessing various data records can benefit from Row-Level Security; here are a few key examples:</a:t>
            </a:r>
          </a:p>
          <a:p>
            <a:pPr lvl="0"/>
            <a:r>
              <a:rPr lang="en-US" sz="1200" kern="1200" dirty="0">
                <a:solidFill>
                  <a:schemeClr val="tx1"/>
                </a:solidFill>
                <a:effectLst/>
                <a:latin typeface="+mn-lt"/>
                <a:ea typeface="+mn-ea"/>
                <a:cs typeface="+mn-cs"/>
              </a:rPr>
              <a:t>A hospital or medical clinic could implement a security policy that allows nurses and doctors to only see data rows for their own patients.</a:t>
            </a:r>
          </a:p>
          <a:p>
            <a:pPr lvl="0"/>
            <a:r>
              <a:rPr lang="en-US" sz="1200" kern="1200" dirty="0">
                <a:solidFill>
                  <a:schemeClr val="tx1"/>
                </a:solidFill>
                <a:effectLst/>
                <a:latin typeface="+mn-lt"/>
                <a:ea typeface="+mn-ea"/>
                <a:cs typeface="+mn-cs"/>
              </a:rPr>
              <a:t>A bank might implement a security policy to restrict access to financial data rows based on the employee's business division or based on her role within the company.</a:t>
            </a:r>
          </a:p>
          <a:p>
            <a:pPr lvl="0"/>
            <a:r>
              <a:rPr lang="en-US" sz="1200" kern="1200" dirty="0">
                <a:solidFill>
                  <a:schemeClr val="tx1"/>
                </a:solidFill>
                <a:effectLst/>
                <a:latin typeface="+mn-lt"/>
                <a:ea typeface="+mn-ea"/>
                <a:cs typeface="+mn-cs"/>
              </a:rPr>
              <a:t>A multi-tenant application might store multiple customer records within a single database to achieve cost efficiencies. To ensure greater data security and isolation, a security policy can be implemented to further create a logical separation of each tenant's data rows from other tenant's rows.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53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Transparent Data Encryption leverages the long-time trusted encryption technology found in SQL Server and brings it to SQL Database V12 databases for encrypting a customer’s database at rest to help further protect against the threat of malicious activity. Transparent data encryption (TDE) performs real-time I/O encryption and decryption of the database, associated backups, and transaction log files. We have leveraged the latest hardware technology in the V12 service architecture to help minimize any performance impact TDE may impose on a customer’s database. </a:t>
            </a:r>
          </a:p>
          <a:p>
            <a:endParaRPr lang="en-US" dirty="0"/>
          </a:p>
          <a:p>
            <a:r>
              <a:rPr lang="en-US" sz="1200" kern="1200" dirty="0">
                <a:solidFill>
                  <a:schemeClr val="tx1"/>
                </a:solidFill>
                <a:effectLst/>
                <a:latin typeface="+mn-lt"/>
                <a:ea typeface="+mn-ea"/>
                <a:cs typeface="+mn-cs"/>
              </a:rPr>
              <a:t>It is very similar to TDE for SQL Server in that encryption/decryption is completely transparent and requires no changes to an application using a database that is protected by TDE.</a:t>
            </a:r>
          </a:p>
          <a:p>
            <a:r>
              <a:rPr lang="en-US" sz="1200" kern="1200" dirty="0">
                <a:solidFill>
                  <a:schemeClr val="tx1"/>
                </a:solidFill>
                <a:effectLst/>
                <a:latin typeface="+mn-lt"/>
                <a:ea typeface="+mn-ea"/>
                <a:cs typeface="+mn-cs"/>
              </a:rPr>
              <a:t>Unlike TDE for SQL Server, the first version of TDE for SQL DB is completely “service-managed” meaning TDE is on by default and all keys incl. rotation, backups are managed by the service. TDE for SQL DB currently does not offer an EKM option which will be provided in version 2 (see below).</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Currently, TDE uses a database encryption key (DEK) protected by a TDE certificate. The certificate is stored in the SQL Database service on separate physical hardware for availability during recovery. We will explore additional key storage options at a future date.</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6540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6615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2548641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5" Type="http://schemas.openxmlformats.org/officeDocument/2006/relationships/image" Target="../media/image12.png"/><Relationship Id="rId4" Type="http://schemas.microsoft.com/office/2007/relationships/hdphoto" Target="../media/hdphoto1.wdp"/></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221228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25716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951177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91324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46215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252492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09383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7928783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2224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7338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74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89131" y="6344795"/>
            <a:ext cx="1686560" cy="363259"/>
          </a:xfrm>
          <a:prstGeom prst="rect">
            <a:avLst/>
          </a:prstGeom>
        </p:spPr>
      </p:pic>
    </p:spTree>
    <p:extLst>
      <p:ext uri="{BB962C8B-B14F-4D97-AF65-F5344CB8AC3E}">
        <p14:creationId xmlns:p14="http://schemas.microsoft.com/office/powerpoint/2010/main" val="381251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4545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91447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9810155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4397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9994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4896">
                <a:solidFill>
                  <a:schemeClr val="tx2"/>
                </a:solidFill>
              </a:defRPr>
            </a:lvl1pPr>
          </a:lstStyle>
          <a:p>
            <a:r>
              <a:rPr lang="en-US" dirty="0" smtClean="0"/>
              <a:t>Click to edit Master title style</a:t>
            </a:r>
            <a:endParaRPr lang="en-US" dirty="0"/>
          </a:p>
        </p:txBody>
      </p:sp>
      <p:sp>
        <p:nvSpPr>
          <p:cNvPr id="6" name="Slide Number Placeholder 4"/>
          <p:cNvSpPr>
            <a:spLocks noGrp="1"/>
          </p:cNvSpPr>
          <p:nvPr>
            <p:ph type="sldNum" sz="quarter" idx="4"/>
          </p:nvPr>
        </p:nvSpPr>
        <p:spPr>
          <a:xfrm>
            <a:off x="11595101" y="6761308"/>
            <a:ext cx="566738" cy="136525"/>
          </a:xfrm>
          <a:prstGeom prst="rect">
            <a:avLst/>
          </a:prstGeom>
        </p:spPr>
        <p:txBody>
          <a:bodyPr vert="horz" lIns="91440" tIns="0" rIns="0" bIns="0" rtlCol="0" anchor="ctr"/>
          <a:lstStyle>
            <a:lvl1pPr algn="r" defTabSz="932563"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867990618"/>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74586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164069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800" dirty="0" smtClean="0">
                <a:gradFill>
                  <a:gsLst>
                    <a:gs pos="51515">
                      <a:srgbClr val="505050"/>
                    </a:gs>
                    <a:gs pos="43000">
                      <a:srgbClr val="505050"/>
                    </a:gs>
                  </a:gsLst>
                  <a:lin ang="5400000" scaled="1"/>
                </a:gradFill>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400" dirty="0" smtClean="0">
                <a:gradFill>
                  <a:gsLst>
                    <a:gs pos="51515">
                      <a:srgbClr val="505050"/>
                    </a:gs>
                    <a:gs pos="43000">
                      <a:srgbClr val="505050"/>
                    </a:gs>
                  </a:gsLst>
                  <a:lin ang="5400000" scaled="1"/>
                </a:gradFill>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61631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712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131335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20679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42764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1314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90736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24432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74196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0703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18765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712829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3498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Tree>
    <p:extLst>
      <p:ext uri="{BB962C8B-B14F-4D97-AF65-F5344CB8AC3E}">
        <p14:creationId xmlns:p14="http://schemas.microsoft.com/office/powerpoint/2010/main" val="931534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510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9141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5066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6075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926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436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43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89326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a:t>
            </a:r>
            <a:r>
              <a:rPr lang="en-US" sz="700" dirty="0" smtClean="0">
                <a:gradFill>
                  <a:gsLst>
                    <a:gs pos="0">
                      <a:srgbClr val="505050"/>
                    </a:gs>
                    <a:gs pos="100000">
                      <a:srgbClr val="505050"/>
                    </a:gs>
                  </a:gsLst>
                  <a:lin ang="5400000" scaled="0"/>
                </a:gradFill>
                <a:cs typeface="Segoe UI" pitchFamily="34" charset="0"/>
              </a:rPr>
              <a:t>2014 </a:t>
            </a:r>
            <a:r>
              <a:rPr lang="en-US" sz="700" dirty="0">
                <a:gradFill>
                  <a:gsLst>
                    <a:gs pos="0">
                      <a:srgbClr val="505050"/>
                    </a:gs>
                    <a:gs pos="100000">
                      <a:srgbClr val="505050"/>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208700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9119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90121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6171318"/>
            <a:ext cx="1842897" cy="677802"/>
          </a:xfrm>
          <a:prstGeom prst="rect">
            <a:avLst/>
          </a:prstGeom>
        </p:spPr>
      </p:pic>
    </p:spTree>
    <p:extLst>
      <p:ext uri="{BB962C8B-B14F-4D97-AF65-F5344CB8AC3E}">
        <p14:creationId xmlns:p14="http://schemas.microsoft.com/office/powerpoint/2010/main" val="14149234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marL="0" marR="0" lvl="0" indent="0" algn="ctr" defTabSz="776609" eaLnBrk="1" fontAlgn="auto" latinLnBrk="0" hangingPunct="1">
              <a:lnSpc>
                <a:spcPct val="100000"/>
              </a:lnSpc>
              <a:spcBef>
                <a:spcPts val="0"/>
              </a:spcBef>
              <a:spcAft>
                <a:spcPts val="0"/>
              </a:spcAft>
              <a:buClrTx/>
              <a:buSzTx/>
              <a:buFontTx/>
              <a:buNone/>
              <a:tabLst/>
              <a:defRPr/>
            </a:pPr>
            <a:endParaRPr kumimoji="0" lang="en-US" sz="1785"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30397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505050"/>
                </a:solidFill>
                <a:effectLst/>
                <a:uLnTx/>
                <a:uFillTx/>
              </a:rPr>
              <a:t>Microsoft Confidential</a:t>
            </a:r>
          </a:p>
        </p:txBody>
      </p:sp>
      <p:sp>
        <p:nvSpPr>
          <p:cNvPr id="4" name="Slide Number Placeholder 3"/>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a:ln>
                  <a:noFill/>
                </a:ln>
                <a:solidFill>
                  <a:srgbClr val="50505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505050"/>
              </a:solidFill>
              <a:effectLst/>
              <a:uLnTx/>
              <a:uFillTx/>
            </a:endParaRPr>
          </a:p>
        </p:txBody>
      </p:sp>
      <p:sp>
        <p:nvSpPr>
          <p:cNvPr id="8" name="Text Placeholder 7"/>
          <p:cNvSpPr>
            <a:spLocks noGrp="1"/>
          </p:cNvSpPr>
          <p:nvPr>
            <p:ph type="body" sz="quarter" idx="13" hasCustomPrompt="1"/>
          </p:nvPr>
        </p:nvSpPr>
        <p:spPr>
          <a:xfrm>
            <a:off x="274638" y="2125664"/>
            <a:ext cx="9144000" cy="2628412"/>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823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2451" cy="1371600"/>
          </a:xfrm>
          <a:prstGeom prst="rect">
            <a:avLst/>
          </a:prstGeom>
        </p:spPr>
      </p:pic>
    </p:spTree>
    <p:extLst>
      <p:ext uri="{BB962C8B-B14F-4D97-AF65-F5344CB8AC3E}">
        <p14:creationId xmlns:p14="http://schemas.microsoft.com/office/powerpoint/2010/main" val="410099376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12060741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78020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682310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5867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8"/>
            <a:ext cx="12436918" cy="3292125"/>
          </a:xfrm>
          <a:prstGeom prst="rect">
            <a:avLst/>
          </a:prstGeom>
        </p:spPr>
      </p:pic>
    </p:spTree>
    <p:extLst>
      <p:ext uri="{BB962C8B-B14F-4D97-AF65-F5344CB8AC3E}">
        <p14:creationId xmlns:p14="http://schemas.microsoft.com/office/powerpoint/2010/main" val="161269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443679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99942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324363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48340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7835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571225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330985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964061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769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1692206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097486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45880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957185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1727158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9255410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04859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45510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1979712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382278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09876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6013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39514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1435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81297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03948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1.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3.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5894231"/>
      </p:ext>
    </p:extLst>
  </p:cSld>
  <p:clrMap bg1="dk1" tx1="lt1" bg2="dk2" tx2="lt2" accent1="accent1" accent2="accent2" accent3="accent3" accent4="accent4" accent5="accent5" accent6="accent6" hlink="hlink" folHlink="folHlink"/>
  <p:sldLayoutIdLst>
    <p:sldLayoutId id="2147484375" r:id="rId1"/>
    <p:sldLayoutId id="2147484460" r:id="rId2"/>
    <p:sldLayoutId id="2147484461"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 id="2147484386" r:id="rId14"/>
    <p:sldLayoutId id="2147484387" r:id="rId15"/>
    <p:sldLayoutId id="2147484388" r:id="rId16"/>
    <p:sldLayoutId id="2147484389" r:id="rId17"/>
    <p:sldLayoutId id="2147484390" r:id="rId18"/>
    <p:sldLayoutId id="2147484391" r:id="rId19"/>
    <p:sldLayoutId id="2147484392" r:id="rId20"/>
    <p:sldLayoutId id="2147484393" r:id="rId21"/>
    <p:sldLayoutId id="2147484394" r:id="rId22"/>
    <p:sldLayoutId id="2147484395" r:id="rId23"/>
    <p:sldLayoutId id="2147484462" r:id="rId24"/>
    <p:sldLayoutId id="214748449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336519154"/>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2" r:id="rId18"/>
    <p:sldLayoutId id="2147484483" r:id="rId19"/>
    <p:sldLayoutId id="2147484484" r:id="rId20"/>
    <p:sldLayoutId id="2147484485" r:id="rId21"/>
    <p:sldLayoutId id="2147484486" r:id="rId22"/>
    <p:sldLayoutId id="2147484487" r:id="rId23"/>
    <p:sldLayoutId id="2147484488" r:id="rId24"/>
    <p:sldLayoutId id="2147484489" r:id="rId25"/>
    <p:sldLayoutId id="2147484491" r:id="rId26"/>
    <p:sldLayoutId id="2147484492"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805900084"/>
      </p:ext>
    </p:extLst>
  </p:cSld>
  <p:clrMap bg1="dk1" tx1="lt1" bg2="dk2" tx2="lt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 id="2147484507" r:id="rId14"/>
    <p:sldLayoutId id="2147484508" r:id="rId15"/>
    <p:sldLayoutId id="2147484509" r:id="rId16"/>
    <p:sldLayoutId id="2147484510" r:id="rId17"/>
    <p:sldLayoutId id="2147484511" r:id="rId18"/>
    <p:sldLayoutId id="2147484512" r:id="rId19"/>
    <p:sldLayoutId id="2147484513" r:id="rId20"/>
    <p:sldLayoutId id="2147484514" r:id="rId21"/>
    <p:sldLayoutId id="2147484515" r:id="rId22"/>
    <p:sldLayoutId id="2147484516" r:id="rId23"/>
    <p:sldLayoutId id="2147484517" r:id="rId24"/>
    <p:sldLayoutId id="2147484518" r:id="rId25"/>
    <p:sldLayoutId id="2147484519" r:id="rId26"/>
    <p:sldLayoutId id="2147484520"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diagramColors" Target="../diagrams/colors2.xml"/><Relationship Id="rId11" Type="http://schemas.microsoft.com/office/2007/relationships/hdphoto" Target="../media/hdphoto3.wdp"/><Relationship Id="rId5" Type="http://schemas.openxmlformats.org/officeDocument/2006/relationships/diagramQuickStyle" Target="../diagrams/quickStyle2.xml"/><Relationship Id="rId10" Type="http://schemas.openxmlformats.org/officeDocument/2006/relationships/image" Target="../media/image28.png"/><Relationship Id="rId4" Type="http://schemas.openxmlformats.org/officeDocument/2006/relationships/diagramLayout" Target="../diagrams/layout2.xml"/><Relationship Id="rId9"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1.xml"/><Relationship Id="rId6" Type="http://schemas.microsoft.com/office/2007/relationships/hdphoto" Target="../media/hdphoto2.wdp"/><Relationship Id="rId5" Type="http://schemas.openxmlformats.org/officeDocument/2006/relationships/image" Target="../media/image27.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8.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8.xml"/><Relationship Id="rId5" Type="http://schemas.openxmlformats.org/officeDocument/2006/relationships/image" Target="../media/image35.emf"/><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1.png"/><Relationship Id="rId2" Type="http://schemas.openxmlformats.org/officeDocument/2006/relationships/tags" Target="../tags/tag2.xml"/><Relationship Id="rId16" Type="http://schemas.openxmlformats.org/officeDocument/2006/relationships/image" Target="../media/image4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9.png"/><Relationship Id="rId5" Type="http://schemas.openxmlformats.org/officeDocument/2006/relationships/tags" Target="../tags/tag5.xml"/><Relationship Id="rId15" Type="http://schemas.openxmlformats.org/officeDocument/2006/relationships/image" Target="../media/image43.png"/><Relationship Id="rId10" Type="http://schemas.openxmlformats.org/officeDocument/2006/relationships/notesSlide" Target="../notesSlides/notesSlide10.xml"/><Relationship Id="rId4" Type="http://schemas.openxmlformats.org/officeDocument/2006/relationships/tags" Target="../tags/tag4.xml"/><Relationship Id="rId9" Type="http://schemas.openxmlformats.org/officeDocument/2006/relationships/slideLayout" Target="../slideLayouts/slideLayout9.xml"/><Relationship Id="rId1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9.xml"/><Relationship Id="rId1" Type="http://schemas.openxmlformats.org/officeDocument/2006/relationships/vmlDrawing" Target="../drawings/vmlDrawing1.vml"/><Relationship Id="rId6" Type="http://schemas.openxmlformats.org/officeDocument/2006/relationships/image" Target="../media/image50.e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5.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55.emf"/><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emf"/><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Cortana Analytics Suite</a:t>
            </a:r>
            <a:br>
              <a:rPr lang="en-US" sz="4800" dirty="0"/>
            </a:br>
            <a:r>
              <a:rPr lang="en-US" sz="2800" spc="0" dirty="0">
                <a:ln>
                  <a:noFill/>
                </a:ln>
                <a:cs typeface="+mn-cs"/>
              </a:rPr>
              <a:t>T</a:t>
            </a:r>
            <a:r>
              <a:rPr lang="en-US" sz="2800" spc="0" dirty="0" smtClean="0">
                <a:ln>
                  <a:noFill/>
                </a:ln>
                <a:cs typeface="+mn-cs"/>
              </a:rPr>
              <a:t>ransform Data Into Intelligent Action</a:t>
            </a:r>
            <a:endParaRPr lang="en-US" sz="4400" dirty="0"/>
          </a:p>
        </p:txBody>
      </p:sp>
      <p:sp>
        <p:nvSpPr>
          <p:cNvPr id="3" name="Text Placeholder 2"/>
          <p:cNvSpPr>
            <a:spLocks noGrp="1"/>
          </p:cNvSpPr>
          <p:nvPr>
            <p:ph type="body" sz="quarter" idx="14"/>
          </p:nvPr>
        </p:nvSpPr>
        <p:spPr/>
        <p:txBody>
          <a:bodyPr/>
          <a:lstStyle/>
          <a:p>
            <a:pPr lvl="0"/>
            <a:r>
              <a:rPr lang="en-US" dirty="0" smtClean="0"/>
              <a:t>Bianca Furtuna</a:t>
            </a:r>
          </a:p>
          <a:p>
            <a:pPr lvl="0"/>
            <a:r>
              <a:rPr lang="en-US" sz="2000" dirty="0" smtClean="0"/>
              <a:t>Technical Evangelist</a:t>
            </a:r>
          </a:p>
          <a:p>
            <a:pPr lvl="0"/>
            <a:endParaRPr lang="en-US" sz="2000" dirty="0" smtClean="0"/>
          </a:p>
          <a:p>
            <a:pPr lvl="0"/>
            <a:r>
              <a:rPr lang="en-US" sz="2000" dirty="0" smtClean="0"/>
              <a:t>Microsoft</a:t>
            </a:r>
            <a:endParaRPr lang="en-US" sz="2400" dirty="0"/>
          </a:p>
        </p:txBody>
      </p:sp>
    </p:spTree>
    <p:extLst>
      <p:ext uri="{BB962C8B-B14F-4D97-AF65-F5344CB8AC3E}">
        <p14:creationId xmlns:p14="http://schemas.microsoft.com/office/powerpoint/2010/main" val="350992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146011" y="3475885"/>
            <a:ext cx="8289582" cy="3180200"/>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itle 1"/>
          <p:cNvSpPr txBox="1">
            <a:spLocks/>
          </p:cNvSpPr>
          <p:nvPr/>
        </p:nvSpPr>
        <p:spPr>
          <a:xfrm>
            <a:off x="275481" y="45853"/>
            <a:ext cx="11887878" cy="917575"/>
          </a:xfrm>
          <a:prstGeom prst="rect">
            <a:avLst/>
          </a:prstGeom>
        </p:spPr>
        <p:txBody>
          <a:bodyPr vert="horz" wrap="square" lIns="149217" tIns="93260" rIns="149217" bIns="9326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r>
              <a:rPr kumimoji="0" lang="en-US" sz="4488" b="0" i="0" u="none" strike="noStrike" kern="1200" cap="none" spc="-100" normalizeH="0" baseline="0" noProof="0" dirty="0">
                <a:ln w="3175">
                  <a:noFill/>
                </a:ln>
                <a:solidFill>
                  <a:schemeClr val="accent2"/>
                </a:solidFill>
                <a:effectLst/>
                <a:uLnTx/>
                <a:uFillTx/>
                <a:latin typeface="+mj-lt"/>
                <a:ea typeface="+mn-ea"/>
                <a:cs typeface="Segoe UI" pitchFamily="34" charset="0"/>
              </a:rPr>
              <a:t>Designed for predictable performance</a:t>
            </a:r>
            <a:endParaRPr kumimoji="0" lang="en-US" sz="4488" b="0" i="0" u="none" strike="noStrike" kern="1200" cap="none" spc="-100" normalizeH="0" baseline="0" noProof="0" dirty="0">
              <a:ln w="3175">
                <a:noFill/>
              </a:ln>
              <a:solidFill>
                <a:srgbClr val="0070C0"/>
              </a:solidFill>
              <a:effectLst/>
              <a:uLnTx/>
              <a:uFillTx/>
              <a:latin typeface="+mj-lt"/>
              <a:ea typeface="+mn-ea"/>
              <a:cs typeface="Segoe UI" pitchFamily="34" charset="0"/>
            </a:endParaRPr>
          </a:p>
        </p:txBody>
      </p:sp>
      <p:sp>
        <p:nvSpPr>
          <p:cNvPr id="23" name="Rectangle 22"/>
          <p:cNvSpPr/>
          <p:nvPr/>
        </p:nvSpPr>
        <p:spPr>
          <a:xfrm>
            <a:off x="4146011" y="1314076"/>
            <a:ext cx="8289582" cy="10494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39891" rIns="186521" bIns="139891" rtlCol="0" anchor="ctr">
            <a:noAutofit/>
          </a:bodyPr>
          <a:lstStyle/>
          <a:p>
            <a:pPr marL="582873" marR="0" lvl="0" indent="0" defTabSz="914400" eaLnBrk="1" fontAlgn="auto" latinLnBrk="0" hangingPunct="1">
              <a:lnSpc>
                <a:spcPts val="2448"/>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mj-lt"/>
              </a:rPr>
              <a:t>Across Basic, Standard, and Premium, each performance level is assigned a defined level of throughput </a:t>
            </a:r>
          </a:p>
        </p:txBody>
      </p:sp>
      <p:sp>
        <p:nvSpPr>
          <p:cNvPr id="24" name="Rectangle 23"/>
          <p:cNvSpPr/>
          <p:nvPr/>
        </p:nvSpPr>
        <p:spPr>
          <a:xfrm>
            <a:off x="4146011" y="2422043"/>
            <a:ext cx="8289582" cy="10538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39891" rIns="186521" bIns="139891" rtlCol="0" anchor="ctr">
            <a:noAutofit/>
          </a:bodyPr>
          <a:lstStyle/>
          <a:p>
            <a:pPr marL="582873" marR="0" lvl="0" indent="0" defTabSz="914400" eaLnBrk="1" fontAlgn="auto" latinLnBrk="0" hangingPunct="1">
              <a:lnSpc>
                <a:spcPts val="2448"/>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mj-lt"/>
              </a:rPr>
              <a:t>Database Throughput Unit (DTU) represents database power and replaces hardware specs</a:t>
            </a:r>
          </a:p>
        </p:txBody>
      </p:sp>
      <p:grpSp>
        <p:nvGrpSpPr>
          <p:cNvPr id="27" name="Group 38"/>
          <p:cNvGrpSpPr>
            <a:grpSpLocks/>
          </p:cNvGrpSpPr>
          <p:nvPr/>
        </p:nvGrpSpPr>
        <p:grpSpPr bwMode="auto">
          <a:xfrm>
            <a:off x="4378256" y="1536191"/>
            <a:ext cx="605194" cy="605194"/>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grpSp>
      <p:grpSp>
        <p:nvGrpSpPr>
          <p:cNvPr id="38" name="Group 38"/>
          <p:cNvGrpSpPr>
            <a:grpSpLocks/>
          </p:cNvGrpSpPr>
          <p:nvPr/>
        </p:nvGrpSpPr>
        <p:grpSpPr bwMode="auto">
          <a:xfrm>
            <a:off x="4378256" y="2646368"/>
            <a:ext cx="605194" cy="605194"/>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grpSp>
      <p:grpSp>
        <p:nvGrpSpPr>
          <p:cNvPr id="41" name="Group 38"/>
          <p:cNvGrpSpPr>
            <a:grpSpLocks/>
          </p:cNvGrpSpPr>
          <p:nvPr/>
        </p:nvGrpSpPr>
        <p:grpSpPr bwMode="auto">
          <a:xfrm>
            <a:off x="2500663" y="3936974"/>
            <a:ext cx="605194" cy="605194"/>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grpSp>
      <p:sp>
        <p:nvSpPr>
          <p:cNvPr id="44" name="Rectangle 43"/>
          <p:cNvSpPr/>
          <p:nvPr/>
        </p:nvSpPr>
        <p:spPr>
          <a:xfrm>
            <a:off x="1824337" y="1314076"/>
            <a:ext cx="2221640" cy="10494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521" tIns="139891" rIns="186521" bIns="139891" rtlCol="0" anchor="ctr">
            <a:noAutofit/>
          </a:bodyPr>
          <a:lstStyle/>
          <a:p>
            <a:pPr marL="408011" marR="0" lvl="0" indent="-408011" defTabSz="91440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mj-lt"/>
              </a:rPr>
              <a:t>Redefined</a:t>
            </a:r>
          </a:p>
        </p:txBody>
      </p:sp>
      <p:sp>
        <p:nvSpPr>
          <p:cNvPr id="45" name="Rectangle 44"/>
          <p:cNvSpPr/>
          <p:nvPr/>
        </p:nvSpPr>
        <p:spPr>
          <a:xfrm>
            <a:off x="1824337" y="2422043"/>
            <a:ext cx="2221640" cy="105384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521" tIns="139891" rIns="186521" bIns="139891"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mj-lt"/>
              </a:rPr>
              <a:t>Measure of power</a:t>
            </a:r>
          </a:p>
        </p:txBody>
      </p:sp>
      <p:grpSp>
        <p:nvGrpSpPr>
          <p:cNvPr id="16" name="Group 15"/>
          <p:cNvGrpSpPr/>
          <p:nvPr/>
        </p:nvGrpSpPr>
        <p:grpSpPr>
          <a:xfrm>
            <a:off x="4352128" y="3752657"/>
            <a:ext cx="2768651" cy="2629608"/>
            <a:chOff x="6021058" y="3730335"/>
            <a:chExt cx="2714610" cy="2578281"/>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15" name="TextBox 14"/>
            <p:cNvSpPr txBox="1"/>
            <p:nvPr/>
          </p:nvSpPr>
          <p:spPr>
            <a:xfrm>
              <a:off x="6840022" y="3792149"/>
              <a:ext cx="1044197"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CPU</a:t>
              </a:r>
            </a:p>
          </p:txBody>
        </p:sp>
        <p:sp>
          <p:nvSpPr>
            <p:cNvPr id="382" name="TextBox 381"/>
            <p:cNvSpPr txBox="1"/>
            <p:nvPr/>
          </p:nvSpPr>
          <p:spPr>
            <a:xfrm>
              <a:off x="6021058" y="4670040"/>
              <a:ext cx="1057084"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read</a:t>
              </a:r>
            </a:p>
          </p:txBody>
        </p:sp>
        <p:sp>
          <p:nvSpPr>
            <p:cNvPr id="383" name="TextBox 382"/>
            <p:cNvSpPr txBox="1"/>
            <p:nvPr/>
          </p:nvSpPr>
          <p:spPr>
            <a:xfrm>
              <a:off x="7644985" y="4681764"/>
              <a:ext cx="1090683"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write</a:t>
              </a:r>
            </a:p>
          </p:txBody>
        </p:sp>
        <p:sp>
          <p:nvSpPr>
            <p:cNvPr id="384" name="TextBox 383"/>
            <p:cNvSpPr txBox="1"/>
            <p:nvPr/>
          </p:nvSpPr>
          <p:spPr>
            <a:xfrm>
              <a:off x="6638203" y="5758914"/>
              <a:ext cx="1454501"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memory</a:t>
              </a:r>
            </a:p>
          </p:txBody>
        </p:sp>
      </p:grpSp>
      <p:grpSp>
        <p:nvGrpSpPr>
          <p:cNvPr id="17" name="Group 16"/>
          <p:cNvGrpSpPr/>
          <p:nvPr/>
        </p:nvGrpSpPr>
        <p:grpSpPr>
          <a:xfrm>
            <a:off x="6780818" y="5450378"/>
            <a:ext cx="1614440" cy="967925"/>
            <a:chOff x="8774460" y="3881194"/>
            <a:chExt cx="1258730" cy="734335"/>
          </a:xfrm>
        </p:grpSpPr>
        <p:sp>
          <p:nvSpPr>
            <p:cNvPr id="380" name="Freeform 12"/>
            <p:cNvSpPr>
              <a:spLocks/>
            </p:cNvSpPr>
            <p:nvPr/>
          </p:nvSpPr>
          <p:spPr bwMode="auto">
            <a:xfrm>
              <a:off x="8944032"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nvGrpSpPr>
          <p:cNvPr id="386" name="Group 385"/>
          <p:cNvGrpSpPr/>
          <p:nvPr/>
        </p:nvGrpSpPr>
        <p:grpSpPr>
          <a:xfrm>
            <a:off x="7073428" y="4789670"/>
            <a:ext cx="5377413" cy="1911741"/>
            <a:chOff x="4782974" y="5259039"/>
            <a:chExt cx="5272452" cy="1388530"/>
          </a:xfrm>
        </p:grpSpPr>
        <p:sp>
          <p:nvSpPr>
            <p:cNvPr id="387" name="TextBox 386"/>
            <p:cNvSpPr txBox="1"/>
            <p:nvPr/>
          </p:nvSpPr>
          <p:spPr>
            <a:xfrm>
              <a:off x="4782974" y="5259039"/>
              <a:ext cx="2070100" cy="403549"/>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Basic — 5 DTU</a:t>
              </a:r>
            </a:p>
          </p:txBody>
        </p:sp>
        <p:sp>
          <p:nvSpPr>
            <p:cNvPr id="388" name="TextBox 387"/>
            <p:cNvSpPr txBox="1"/>
            <p:nvPr/>
          </p:nvSpPr>
          <p:spPr>
            <a:xfrm>
              <a:off x="6483004" y="5259039"/>
              <a:ext cx="2070100" cy="1143198"/>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S0 — 10 DTU</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S1 — 20 DTU</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S2 — 50 DTU</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S3 — 100 DTU</a:t>
              </a:r>
            </a:p>
          </p:txBody>
        </p:sp>
        <p:sp>
          <p:nvSpPr>
            <p:cNvPr id="389" name="TextBox 388"/>
            <p:cNvSpPr txBox="1"/>
            <p:nvPr/>
          </p:nvSpPr>
          <p:spPr>
            <a:xfrm>
              <a:off x="7985326" y="5259040"/>
              <a:ext cx="2070100" cy="1388529"/>
            </a:xfrm>
            <a:prstGeom prst="rect">
              <a:avLst/>
            </a:prstGeom>
            <a:noFill/>
          </p:spPr>
          <p:txBody>
            <a:bodyPr wrap="square" lIns="186521" tIns="149217" rIns="186521" bIns="149217" rtlCol="0">
              <a:spAutoFit/>
            </a:bodyPr>
            <a:lstStyle/>
            <a:p>
              <a:pPr marL="113336"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P1 — 125 DTU</a:t>
              </a:r>
            </a:p>
            <a:p>
              <a:pPr marL="113336"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P2 — 250 DTU</a:t>
              </a:r>
            </a:p>
            <a:p>
              <a:pPr marL="113336"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P4 — 500 DTU</a:t>
              </a:r>
            </a:p>
            <a:p>
              <a:pPr marL="113336"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P6 — 1,000 DTU</a:t>
              </a:r>
            </a:p>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P11 — 1,750 DTU</a:t>
              </a:r>
            </a:p>
          </p:txBody>
        </p:sp>
      </p:grpSp>
      <p:sp>
        <p:nvSpPr>
          <p:cNvPr id="20" name="Rectangle 19"/>
          <p:cNvSpPr/>
          <p:nvPr/>
        </p:nvSpPr>
        <p:spPr>
          <a:xfrm>
            <a:off x="7181107" y="3795581"/>
            <a:ext cx="5124808" cy="1015663"/>
          </a:xfrm>
          <a:prstGeom prst="rect">
            <a:avLst/>
          </a:prstGeom>
        </p:spPr>
        <p:txBody>
          <a:bodyPr wrap="square">
            <a:spAutoFit/>
          </a:bodyPr>
          <a:lstStyle/>
          <a:p>
            <a:pPr marL="0" marR="0" lvl="0" indent="0" defTabSz="914400" eaLnBrk="1" fontAlgn="auto" latinLnBrk="0" hangingPunct="1">
              <a:lnSpc>
                <a:spcPts val="2448"/>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Segoe UI Light"/>
              </a:rPr>
              <a:t>DTU is defined by the bounding box for the resources required by a database workload and measures power across the six performance levels.</a:t>
            </a:r>
          </a:p>
        </p:txBody>
      </p:sp>
      <p:sp>
        <p:nvSpPr>
          <p:cNvPr id="390" name="Freeform 95"/>
          <p:cNvSpPr>
            <a:spLocks/>
          </p:cNvSpPr>
          <p:nvPr/>
        </p:nvSpPr>
        <p:spPr bwMode="auto">
          <a:xfrm flipH="1">
            <a:off x="111681" y="4749444"/>
            <a:ext cx="2789764" cy="181173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450" name="Group 449"/>
          <p:cNvGrpSpPr/>
          <p:nvPr/>
        </p:nvGrpSpPr>
        <p:grpSpPr>
          <a:xfrm>
            <a:off x="1559098" y="5452673"/>
            <a:ext cx="1065039" cy="1044952"/>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nvGrpSpPr>
          <p:cNvPr id="21" name="Group 20"/>
          <p:cNvGrpSpPr/>
          <p:nvPr/>
        </p:nvGrpSpPr>
        <p:grpSpPr>
          <a:xfrm>
            <a:off x="660389" y="5657856"/>
            <a:ext cx="821005" cy="841039"/>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nvGrpSpPr>
          <p:cNvPr id="456" name="Group 2"/>
          <p:cNvGrpSpPr/>
          <p:nvPr/>
        </p:nvGrpSpPr>
        <p:grpSpPr>
          <a:xfrm>
            <a:off x="-1203" y="6642734"/>
            <a:ext cx="12436795" cy="361047"/>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2725165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p:cNvSpPr txBox="1">
            <a:spLocks/>
          </p:cNvSpPr>
          <p:nvPr/>
        </p:nvSpPr>
        <p:spPr>
          <a:xfrm>
            <a:off x="440277" y="2212924"/>
            <a:ext cx="8532197" cy="3925341"/>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Opt-in for Standard &amp; Premium databases</a:t>
            </a: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Creates a stand-by secondary</a:t>
            </a: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Replicate to pre-paired Azure region</a:t>
            </a: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Automatic data replication, asynchronous</a:t>
            </a: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Opt-in via REST API, PowerShell or Azure Portal </a:t>
            </a: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Microsoft-managed, RTO&lt;24h, RPO&lt;1 </a:t>
            </a:r>
            <a:r>
              <a:rPr kumimoji="0" lang="en-US" sz="2040" b="0" i="0" u="none" strike="noStrike" kern="1200" cap="none" spc="0" normalizeH="0" baseline="0" noProof="0" dirty="0" err="1">
                <a:ln>
                  <a:noFill/>
                </a:ln>
                <a:solidFill>
                  <a:schemeClr val="tx1"/>
                </a:solidFill>
                <a:effectLst/>
                <a:uLnTx/>
                <a:uFillTx/>
                <a:latin typeface="+mj-lt"/>
                <a:ea typeface="+mn-ea"/>
                <a:cs typeface="+mn-cs"/>
              </a:rPr>
              <a:t>hr</a:t>
            </a:r>
            <a:endParaRPr kumimoji="0" lang="en-US" sz="2040" b="0" i="0" u="none" strike="noStrike" kern="1200" cap="none" spc="0" normalizeH="0" baseline="0" noProof="0" dirty="0">
              <a:ln>
                <a:noFill/>
              </a:ln>
              <a:solidFill>
                <a:schemeClr val="tx1"/>
              </a:solidFill>
              <a:effectLst/>
              <a:uLnTx/>
              <a:uFillTx/>
              <a:latin typeface="+mj-lt"/>
              <a:ea typeface="+mn-ea"/>
              <a:cs typeface="+mn-cs"/>
            </a:endParaRPr>
          </a:p>
        </p:txBody>
      </p:sp>
      <p:sp>
        <p:nvSpPr>
          <p:cNvPr id="4" name="Rectangle 3"/>
          <p:cNvSpPr/>
          <p:nvPr/>
        </p:nvSpPr>
        <p:spPr>
          <a:xfrm>
            <a:off x="440277" y="1132293"/>
            <a:ext cx="11409783" cy="542399"/>
          </a:xfrm>
          <a:prstGeom prst="rect">
            <a:avLst/>
          </a:prstGeom>
        </p:spPr>
        <p:txBody>
          <a:bodyPr wrap="square">
            <a:spAutoFit/>
          </a:bodyPr>
          <a:lstStyle/>
          <a:p>
            <a:pPr marL="0" marR="0" lvl="0" indent="0" defTabSz="634092" eaLnBrk="1" fontAlgn="auto" latinLnBrk="0" hangingPunct="1">
              <a:lnSpc>
                <a:spcPct val="100000"/>
              </a:lnSpc>
              <a:spcBef>
                <a:spcPts val="0"/>
              </a:spcBef>
              <a:spcAft>
                <a:spcPts val="1224"/>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mj-lt"/>
              </a:rPr>
              <a:t>Opt-in business continuity for greater geo-redundancies</a:t>
            </a:r>
          </a:p>
        </p:txBody>
      </p:sp>
      <p:sp>
        <p:nvSpPr>
          <p:cNvPr id="16" name="Title 1"/>
          <p:cNvSpPr txBox="1">
            <a:spLocks/>
          </p:cNvSpPr>
          <p:nvPr/>
        </p:nvSpPr>
        <p:spPr>
          <a:xfrm>
            <a:off x="275481" y="45853"/>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0" normalizeH="0" baseline="0" noProof="0" dirty="0">
                <a:ln w="3175">
                  <a:noFill/>
                </a:ln>
                <a:solidFill>
                  <a:srgbClr val="0070C0"/>
                </a:solidFill>
                <a:effectLst/>
                <a:uLnTx/>
                <a:uFillTx/>
                <a:latin typeface="+mj-lt"/>
                <a:ea typeface="+mn-ea"/>
                <a:cs typeface="Segoe UI" pitchFamily="34" charset="0"/>
              </a:rPr>
              <a:t>Standard geo-replication</a:t>
            </a:r>
          </a:p>
        </p:txBody>
      </p:sp>
      <p:grpSp>
        <p:nvGrpSpPr>
          <p:cNvPr id="10" name="Group 2"/>
          <p:cNvGrpSpPr/>
          <p:nvPr/>
        </p:nvGrpSpPr>
        <p:grpSpPr>
          <a:xfrm>
            <a:off x="-1203" y="6642734"/>
            <a:ext cx="12436795" cy="361047"/>
            <a:chOff x="2577137" y="4571778"/>
            <a:chExt cx="9101124" cy="1390560"/>
          </a:xfrm>
        </p:grpSpPr>
        <p:sp>
          <p:nvSpPr>
            <p:cNvPr id="11"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12"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pic>
        <p:nvPicPr>
          <p:cNvPr id="13" name="Picture 12"/>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535692" y="2268300"/>
            <a:ext cx="7899901" cy="3708874"/>
          </a:xfrm>
          <a:prstGeom prst="rect">
            <a:avLst/>
          </a:prstGeom>
        </p:spPr>
      </p:pic>
      <p:grpSp>
        <p:nvGrpSpPr>
          <p:cNvPr id="14" name="Group 13"/>
          <p:cNvGrpSpPr/>
          <p:nvPr/>
        </p:nvGrpSpPr>
        <p:grpSpPr>
          <a:xfrm>
            <a:off x="5404872" y="3679312"/>
            <a:ext cx="293834" cy="293834"/>
            <a:chOff x="5298510" y="3607496"/>
            <a:chExt cx="288099" cy="288099"/>
          </a:xfrm>
        </p:grpSpPr>
        <p:sp>
          <p:nvSpPr>
            <p:cNvPr id="15" name="Oval 1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p:cNvGrpSpPr/>
          <p:nvPr/>
        </p:nvGrpSpPr>
        <p:grpSpPr>
          <a:xfrm>
            <a:off x="5836023" y="3895962"/>
            <a:ext cx="293834" cy="293834"/>
            <a:chOff x="5298510" y="3607496"/>
            <a:chExt cx="288099" cy="288099"/>
          </a:xfrm>
        </p:grpSpPr>
        <p:sp>
          <p:nvSpPr>
            <p:cNvPr id="23" name="Oval 2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p:cNvGrpSpPr/>
          <p:nvPr/>
        </p:nvGrpSpPr>
        <p:grpSpPr>
          <a:xfrm>
            <a:off x="6229518" y="3385478"/>
            <a:ext cx="293834" cy="293834"/>
            <a:chOff x="5298510" y="3607496"/>
            <a:chExt cx="288099" cy="288099"/>
          </a:xfrm>
        </p:grpSpPr>
        <p:sp>
          <p:nvSpPr>
            <p:cNvPr id="26" name="Oval 2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p:cNvGrpSpPr/>
          <p:nvPr/>
        </p:nvGrpSpPr>
        <p:grpSpPr>
          <a:xfrm>
            <a:off x="6414585" y="3661939"/>
            <a:ext cx="293834" cy="293834"/>
            <a:chOff x="5298510" y="3607496"/>
            <a:chExt cx="288099" cy="288099"/>
          </a:xfrm>
        </p:grpSpPr>
        <p:sp>
          <p:nvSpPr>
            <p:cNvPr id="29" name="Oval 2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p:cNvGrpSpPr/>
          <p:nvPr/>
        </p:nvGrpSpPr>
        <p:grpSpPr>
          <a:xfrm>
            <a:off x="8334795" y="3289662"/>
            <a:ext cx="293834" cy="293834"/>
            <a:chOff x="5298510" y="3607496"/>
            <a:chExt cx="288099" cy="288099"/>
          </a:xfrm>
        </p:grpSpPr>
        <p:sp>
          <p:nvSpPr>
            <p:cNvPr id="32" name="Oval 3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p:cNvGrpSpPr/>
          <p:nvPr/>
        </p:nvGrpSpPr>
        <p:grpSpPr>
          <a:xfrm>
            <a:off x="10968654" y="5335853"/>
            <a:ext cx="293834" cy="293834"/>
            <a:chOff x="5298510" y="3607496"/>
            <a:chExt cx="288099" cy="288099"/>
          </a:xfrm>
        </p:grpSpPr>
        <p:sp>
          <p:nvSpPr>
            <p:cNvPr id="35" name="Oval 3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p:cNvGrpSpPr/>
          <p:nvPr/>
        </p:nvGrpSpPr>
        <p:grpSpPr>
          <a:xfrm>
            <a:off x="10841002" y="4942380"/>
            <a:ext cx="293834" cy="293834"/>
            <a:chOff x="5298510" y="3607496"/>
            <a:chExt cx="288099" cy="288099"/>
          </a:xfrm>
        </p:grpSpPr>
        <p:sp>
          <p:nvSpPr>
            <p:cNvPr id="38" name="Oval 3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 name="Group 39"/>
          <p:cNvGrpSpPr/>
          <p:nvPr/>
        </p:nvGrpSpPr>
        <p:grpSpPr>
          <a:xfrm>
            <a:off x="10232092" y="4648545"/>
            <a:ext cx="293834" cy="293834"/>
            <a:chOff x="5298510" y="3607496"/>
            <a:chExt cx="288099" cy="288099"/>
          </a:xfrm>
        </p:grpSpPr>
        <p:sp>
          <p:nvSpPr>
            <p:cNvPr id="41" name="Oval 4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p:cNvGrpSpPr/>
          <p:nvPr/>
        </p:nvGrpSpPr>
        <p:grpSpPr>
          <a:xfrm>
            <a:off x="10674820" y="3807159"/>
            <a:ext cx="293834" cy="293834"/>
            <a:chOff x="5298510" y="3607496"/>
            <a:chExt cx="288099" cy="288099"/>
          </a:xfrm>
        </p:grpSpPr>
        <p:sp>
          <p:nvSpPr>
            <p:cNvPr id="44" name="Oval 4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 name="Group 45"/>
          <p:cNvGrpSpPr/>
          <p:nvPr/>
        </p:nvGrpSpPr>
        <p:grpSpPr>
          <a:xfrm>
            <a:off x="10304169" y="3602964"/>
            <a:ext cx="293834" cy="293834"/>
            <a:chOff x="5298510" y="3607496"/>
            <a:chExt cx="288099" cy="288099"/>
          </a:xfrm>
        </p:grpSpPr>
        <p:sp>
          <p:nvSpPr>
            <p:cNvPr id="47" name="Oval 46"/>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p:cNvGrpSpPr/>
          <p:nvPr/>
        </p:nvGrpSpPr>
        <p:grpSpPr>
          <a:xfrm>
            <a:off x="11262489" y="3287984"/>
            <a:ext cx="293834" cy="293834"/>
            <a:chOff x="5298510" y="3607496"/>
            <a:chExt cx="288099" cy="288099"/>
          </a:xfrm>
        </p:grpSpPr>
        <p:sp>
          <p:nvSpPr>
            <p:cNvPr id="50" name="Oval 4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p:cNvGrpSpPr/>
          <p:nvPr/>
        </p:nvGrpSpPr>
        <p:grpSpPr>
          <a:xfrm>
            <a:off x="10783145" y="3315744"/>
            <a:ext cx="293834" cy="293834"/>
            <a:chOff x="5298510" y="3607496"/>
            <a:chExt cx="288099" cy="288099"/>
          </a:xfrm>
        </p:grpSpPr>
        <p:sp>
          <p:nvSpPr>
            <p:cNvPr id="53" name="Oval 5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10448578" y="3150726"/>
            <a:ext cx="293834" cy="293834"/>
            <a:chOff x="5298510" y="3607496"/>
            <a:chExt cx="288099" cy="288099"/>
          </a:xfrm>
        </p:grpSpPr>
        <p:sp>
          <p:nvSpPr>
            <p:cNvPr id="56" name="Oval 5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p:cNvGrpSpPr/>
          <p:nvPr/>
        </p:nvGrpSpPr>
        <p:grpSpPr>
          <a:xfrm>
            <a:off x="6862788" y="4832079"/>
            <a:ext cx="293834" cy="293834"/>
            <a:chOff x="5298510" y="3607496"/>
            <a:chExt cx="288099" cy="288099"/>
          </a:xfrm>
        </p:grpSpPr>
        <p:sp>
          <p:nvSpPr>
            <p:cNvPr id="59" name="Oval 5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p:cNvGrpSpPr/>
          <p:nvPr/>
        </p:nvGrpSpPr>
        <p:grpSpPr>
          <a:xfrm>
            <a:off x="7204745" y="3065867"/>
            <a:ext cx="833834" cy="833834"/>
            <a:chOff x="7766078" y="2734107"/>
            <a:chExt cx="1169454" cy="1169454"/>
          </a:xfrm>
        </p:grpSpPr>
        <p:grpSp>
          <p:nvGrpSpPr>
            <p:cNvPr id="62" name="Group 61"/>
            <p:cNvGrpSpPr/>
            <p:nvPr/>
          </p:nvGrpSpPr>
          <p:grpSpPr>
            <a:xfrm>
              <a:off x="7766078" y="2734107"/>
              <a:ext cx="1169454" cy="1169454"/>
              <a:chOff x="5321459" y="3630988"/>
              <a:chExt cx="236552" cy="236552"/>
            </a:xfrm>
          </p:grpSpPr>
          <p:sp>
            <p:nvSpPr>
              <p:cNvPr id="75" name="Oval 74"/>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3" name="Group 332"/>
            <p:cNvGrpSpPr/>
            <p:nvPr/>
          </p:nvGrpSpPr>
          <p:grpSpPr>
            <a:xfrm>
              <a:off x="8131601" y="3008952"/>
              <a:ext cx="452287" cy="691429"/>
              <a:chOff x="11312677" y="4385379"/>
              <a:chExt cx="420734" cy="643192"/>
            </a:xfrm>
          </p:grpSpPr>
          <p:sp>
            <p:nvSpPr>
              <p:cNvPr id="64"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5"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6"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7"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8"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69"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0"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1"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2"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3"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74"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grpSp>
        <p:nvGrpSpPr>
          <p:cNvPr id="77" name="Group 76"/>
          <p:cNvGrpSpPr/>
          <p:nvPr/>
        </p:nvGrpSpPr>
        <p:grpSpPr>
          <a:xfrm>
            <a:off x="8366022" y="3031979"/>
            <a:ext cx="833834" cy="833834"/>
            <a:chOff x="7766078" y="2734107"/>
            <a:chExt cx="1169454" cy="1169454"/>
          </a:xfrm>
        </p:grpSpPr>
        <p:grpSp>
          <p:nvGrpSpPr>
            <p:cNvPr id="78" name="Group 77"/>
            <p:cNvGrpSpPr/>
            <p:nvPr/>
          </p:nvGrpSpPr>
          <p:grpSpPr>
            <a:xfrm>
              <a:off x="7766078" y="2734107"/>
              <a:ext cx="1169454" cy="1169454"/>
              <a:chOff x="5321459" y="3630988"/>
              <a:chExt cx="236552" cy="236552"/>
            </a:xfrm>
          </p:grpSpPr>
          <p:sp>
            <p:nvSpPr>
              <p:cNvPr id="91" name="Oval 90"/>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9" name="Group 332"/>
            <p:cNvGrpSpPr/>
            <p:nvPr/>
          </p:nvGrpSpPr>
          <p:grpSpPr>
            <a:xfrm>
              <a:off x="8131601" y="3008952"/>
              <a:ext cx="452287" cy="691429"/>
              <a:chOff x="11312677" y="4385379"/>
              <a:chExt cx="420734" cy="643192"/>
            </a:xfrm>
          </p:grpSpPr>
          <p:sp>
            <p:nvSpPr>
              <p:cNvPr id="80"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1"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2"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3"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4"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5"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6"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7"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8"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89"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90"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sp>
        <p:nvSpPr>
          <p:cNvPr id="93" name="Oval 92"/>
          <p:cNvSpPr/>
          <p:nvPr/>
        </p:nvSpPr>
        <p:spPr bwMode="auto">
          <a:xfrm>
            <a:off x="7883914" y="3126056"/>
            <a:ext cx="657461" cy="657461"/>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TextBox 93"/>
          <p:cNvSpPr txBox="1"/>
          <p:nvPr/>
        </p:nvSpPr>
        <p:spPr>
          <a:xfrm>
            <a:off x="7526022" y="2634484"/>
            <a:ext cx="1390551" cy="286306"/>
          </a:xfrm>
          <a:prstGeom prst="rect">
            <a:avLst/>
          </a:prstGeom>
          <a:solidFill>
            <a:srgbClr val="00BCF2"/>
          </a:solidFill>
        </p:spPr>
        <p:txBody>
          <a:bodyPr wrap="square" rtlCol="0">
            <a:spAutoFit/>
          </a:bodyPr>
          <a:lstStyle/>
          <a:p>
            <a:pPr marL="0" marR="0" lvl="0" indent="0" algn="ctr" defTabSz="951304"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Light"/>
              </a:rPr>
              <a:t>Geo- replicated</a:t>
            </a:r>
          </a:p>
        </p:txBody>
      </p:sp>
      <p:sp>
        <p:nvSpPr>
          <p:cNvPr id="132" name="Freeform 131"/>
          <p:cNvSpPr/>
          <p:nvPr/>
        </p:nvSpPr>
        <p:spPr bwMode="auto">
          <a:xfrm rot="1921054" flipH="1">
            <a:off x="8031868" y="3269517"/>
            <a:ext cx="378161" cy="261528"/>
          </a:xfrm>
          <a:custGeom>
            <a:avLst/>
            <a:gdLst>
              <a:gd name="connsiteX0" fmla="*/ 0 w 2488019"/>
              <a:gd name="connsiteY0" fmla="*/ 394902 h 394902"/>
              <a:gd name="connsiteX1" fmla="*/ 1095154 w 2488019"/>
              <a:gd name="connsiteY1" fmla="*/ 1497 h 394902"/>
              <a:gd name="connsiteX2" fmla="*/ 2488019 w 2488019"/>
              <a:gd name="connsiteY2" fmla="*/ 256678 h 394902"/>
              <a:gd name="connsiteX0" fmla="*/ 0 w 2424224"/>
              <a:gd name="connsiteY0" fmla="*/ 393647 h 393647"/>
              <a:gd name="connsiteX1" fmla="*/ 1095154 w 2424224"/>
              <a:gd name="connsiteY1" fmla="*/ 242 h 393647"/>
              <a:gd name="connsiteX2" fmla="*/ 2424224 w 2424224"/>
              <a:gd name="connsiteY2" fmla="*/ 332626 h 393647"/>
              <a:gd name="connsiteX0" fmla="*/ 0 w 2424224"/>
              <a:gd name="connsiteY0" fmla="*/ 396801 h 396801"/>
              <a:gd name="connsiteX1" fmla="*/ 1095154 w 2424224"/>
              <a:gd name="connsiteY1" fmla="*/ 3396 h 396801"/>
              <a:gd name="connsiteX2" fmla="*/ 2424224 w 2424224"/>
              <a:gd name="connsiteY2" fmla="*/ 335780 h 396801"/>
              <a:gd name="connsiteX0" fmla="*/ 0 w 2424224"/>
              <a:gd name="connsiteY0" fmla="*/ 486858 h 486858"/>
              <a:gd name="connsiteX1" fmla="*/ 1158949 w 2424224"/>
              <a:gd name="connsiteY1" fmla="*/ 809 h 486858"/>
              <a:gd name="connsiteX2" fmla="*/ 2424224 w 2424224"/>
              <a:gd name="connsiteY2" fmla="*/ 425837 h 486858"/>
              <a:gd name="connsiteX0" fmla="*/ 0 w 2424224"/>
              <a:gd name="connsiteY0" fmla="*/ 61021 h 61021"/>
              <a:gd name="connsiteX1" fmla="*/ 2424224 w 2424224"/>
              <a:gd name="connsiteY1" fmla="*/ 0 h 61021"/>
              <a:gd name="connsiteX0" fmla="*/ 0 w 2424224"/>
              <a:gd name="connsiteY0" fmla="*/ 435621 h 435621"/>
              <a:gd name="connsiteX1" fmla="*/ 2424224 w 2424224"/>
              <a:gd name="connsiteY1" fmla="*/ 374600 h 435621"/>
              <a:gd name="connsiteX0" fmla="*/ 0 w 2424224"/>
              <a:gd name="connsiteY0" fmla="*/ 580205 h 580205"/>
              <a:gd name="connsiteX1" fmla="*/ 2424224 w 2424224"/>
              <a:gd name="connsiteY1" fmla="*/ 519184 h 580205"/>
              <a:gd name="connsiteX0" fmla="*/ 0 w 2424224"/>
              <a:gd name="connsiteY0" fmla="*/ 493512 h 493512"/>
              <a:gd name="connsiteX1" fmla="*/ 2424224 w 2424224"/>
              <a:gd name="connsiteY1" fmla="*/ 432491 h 493512"/>
              <a:gd name="connsiteX0" fmla="*/ 0 w 2424224"/>
              <a:gd name="connsiteY0" fmla="*/ 602056 h 602056"/>
              <a:gd name="connsiteX1" fmla="*/ 2424224 w 2424224"/>
              <a:gd name="connsiteY1" fmla="*/ 541035 h 602056"/>
              <a:gd name="connsiteX0" fmla="*/ 0 w 2424224"/>
              <a:gd name="connsiteY0" fmla="*/ 677300 h 677300"/>
              <a:gd name="connsiteX1" fmla="*/ 2424224 w 2424224"/>
              <a:gd name="connsiteY1" fmla="*/ 616279 h 677300"/>
              <a:gd name="connsiteX0" fmla="*/ 0 w 2424224"/>
              <a:gd name="connsiteY0" fmla="*/ 714058 h 714058"/>
              <a:gd name="connsiteX1" fmla="*/ 2424224 w 2424224"/>
              <a:gd name="connsiteY1" fmla="*/ 653037 h 714058"/>
              <a:gd name="connsiteX0" fmla="*/ 0 w 2569702"/>
              <a:gd name="connsiteY0" fmla="*/ 338633 h 1223514"/>
              <a:gd name="connsiteX1" fmla="*/ 2569702 w 2569702"/>
              <a:gd name="connsiteY1" fmla="*/ 1223515 h 1223514"/>
              <a:gd name="connsiteX0" fmla="*/ 0 w 2569702"/>
              <a:gd name="connsiteY0" fmla="*/ 526827 h 1411708"/>
              <a:gd name="connsiteX1" fmla="*/ 2569702 w 2569702"/>
              <a:gd name="connsiteY1" fmla="*/ 1411709 h 1411708"/>
            </a:gdLst>
            <a:ahLst/>
            <a:cxnLst>
              <a:cxn ang="0">
                <a:pos x="connsiteX0" y="connsiteY0"/>
              </a:cxn>
              <a:cxn ang="0">
                <a:pos x="connsiteX1" y="connsiteY1"/>
              </a:cxn>
            </a:cxnLst>
            <a:rect l="l" t="t" r="r" b="b"/>
            <a:pathLst>
              <a:path w="2569702" h="1411708">
                <a:moveTo>
                  <a:pt x="0" y="526827"/>
                </a:moveTo>
                <a:cubicBezTo>
                  <a:pt x="394583" y="-224244"/>
                  <a:pt x="2571104" y="-365838"/>
                  <a:pt x="2569702" y="1411709"/>
                </a:cubicBezTo>
              </a:path>
            </a:pathLst>
          </a:custGeom>
          <a:noFill/>
          <a:ln w="57150" cap="flat" cmpd="sng" algn="ctr">
            <a:solidFill>
              <a:srgbClr val="0070C0"/>
            </a:solidFill>
            <a:prstDash val="solid"/>
            <a:headEnd type="triangle" w="med" len="med"/>
            <a:tailEnd type="non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ndParaRPr>
          </a:p>
        </p:txBody>
      </p:sp>
    </p:spTree>
    <p:extLst>
      <p:ext uri="{BB962C8B-B14F-4D97-AF65-F5344CB8AC3E}">
        <p14:creationId xmlns:p14="http://schemas.microsoft.com/office/powerpoint/2010/main" val="602273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275481" y="45853"/>
            <a:ext cx="11887878" cy="917575"/>
          </a:xfrm>
        </p:spPr>
        <p:txBody>
          <a:bodyPr/>
          <a:lstStyle/>
          <a:p>
            <a:r>
              <a:rPr lang="en-US" sz="4488" dirty="0">
                <a:solidFill>
                  <a:srgbClr val="0070C0"/>
                </a:solidFill>
              </a:rPr>
              <a:t>Active geo-replication</a:t>
            </a:r>
          </a:p>
        </p:txBody>
      </p:sp>
      <p:sp>
        <p:nvSpPr>
          <p:cNvPr id="50" name="Content Placeholder 1"/>
          <p:cNvSpPr txBox="1">
            <a:spLocks/>
          </p:cNvSpPr>
          <p:nvPr/>
        </p:nvSpPr>
        <p:spPr>
          <a:xfrm>
            <a:off x="383053" y="1786972"/>
            <a:ext cx="8532197" cy="3925341"/>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Self-service activation in Premium </a:t>
            </a: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Create up to 4 readable </a:t>
            </a:r>
            <a:r>
              <a:rPr kumimoji="0" lang="en-US" sz="2040" b="0" i="0" u="none" strike="noStrike" kern="1200" cap="none" spc="0" normalizeH="0" baseline="0" noProof="0" dirty="0" err="1">
                <a:ln>
                  <a:noFill/>
                </a:ln>
                <a:solidFill>
                  <a:schemeClr val="tx1"/>
                </a:solidFill>
                <a:effectLst/>
                <a:uLnTx/>
                <a:uFillTx/>
                <a:latin typeface="+mj-lt"/>
                <a:ea typeface="+mn-ea"/>
                <a:cs typeface="+mn-cs"/>
              </a:rPr>
              <a:t>secondaries</a:t>
            </a:r>
            <a:endParaRPr kumimoji="0" lang="en-US" sz="2040" b="0" i="0" u="none" strike="noStrike" kern="1200" cap="none" spc="0" normalizeH="0" baseline="0" noProof="0" dirty="0">
              <a:ln>
                <a:noFill/>
              </a:ln>
              <a:solidFill>
                <a:schemeClr val="tx1"/>
              </a:solidFill>
              <a:effectLst/>
              <a:uLnTx/>
              <a:uFillTx/>
              <a:latin typeface="+mj-lt"/>
              <a:ea typeface="+mn-ea"/>
              <a:cs typeface="+mn-cs"/>
            </a:endParaRP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Replicate to any Azure region</a:t>
            </a: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Automatic data replication, asynchronous</a:t>
            </a: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REST API, PowerShell or Azure Portal </a:t>
            </a:r>
          </a:p>
          <a:p>
            <a:pPr marL="0" marR="0" lvl="0" indent="0" algn="l" defTabSz="634092" rtl="0" eaLnBrk="1" fontAlgn="auto" latinLnBrk="0" hangingPunct="1">
              <a:lnSpc>
                <a:spcPct val="100000"/>
              </a:lnSpc>
              <a:spcBef>
                <a:spcPts val="1000"/>
              </a:spcBef>
              <a:spcAft>
                <a:spcPts val="1224"/>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RTO&lt;1h, RPO&lt;5m, you choose when to failover</a:t>
            </a:r>
          </a:p>
        </p:txBody>
      </p:sp>
      <p:sp>
        <p:nvSpPr>
          <p:cNvPr id="51" name="Rectangle 50"/>
          <p:cNvSpPr/>
          <p:nvPr/>
        </p:nvSpPr>
        <p:spPr>
          <a:xfrm>
            <a:off x="440277" y="1132293"/>
            <a:ext cx="11409783" cy="542399"/>
          </a:xfrm>
          <a:prstGeom prst="rect">
            <a:avLst/>
          </a:prstGeom>
        </p:spPr>
        <p:txBody>
          <a:bodyPr wrap="square">
            <a:spAutoFit/>
          </a:bodyPr>
          <a:lstStyle/>
          <a:p>
            <a:pPr marL="0" marR="0" lvl="0" indent="0" defTabSz="634092" eaLnBrk="1" fontAlgn="auto" latinLnBrk="0" hangingPunct="1">
              <a:lnSpc>
                <a:spcPct val="100000"/>
              </a:lnSpc>
              <a:spcBef>
                <a:spcPts val="0"/>
              </a:spcBef>
              <a:spcAft>
                <a:spcPts val="1224"/>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rPr>
              <a:t>Mission-critical business continuity on your terms, via programmatic APIs</a:t>
            </a:r>
          </a:p>
        </p:txBody>
      </p:sp>
      <p:pic>
        <p:nvPicPr>
          <p:cNvPr id="141" name="Picture 140"/>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535692" y="2052213"/>
            <a:ext cx="7899901" cy="3708874"/>
          </a:xfrm>
          <a:prstGeom prst="rect">
            <a:avLst/>
          </a:prstGeom>
        </p:spPr>
      </p:pic>
      <p:grpSp>
        <p:nvGrpSpPr>
          <p:cNvPr id="142" name="Group 141"/>
          <p:cNvGrpSpPr/>
          <p:nvPr/>
        </p:nvGrpSpPr>
        <p:grpSpPr>
          <a:xfrm>
            <a:off x="5404872" y="3463225"/>
            <a:ext cx="293834" cy="293834"/>
            <a:chOff x="5298510" y="3607496"/>
            <a:chExt cx="288099" cy="288099"/>
          </a:xfrm>
        </p:grpSpPr>
        <p:sp>
          <p:nvSpPr>
            <p:cNvPr id="143" name="Oval 14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4" name="Oval 14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45" name="Group 144"/>
          <p:cNvGrpSpPr/>
          <p:nvPr/>
        </p:nvGrpSpPr>
        <p:grpSpPr>
          <a:xfrm>
            <a:off x="5836023" y="3679875"/>
            <a:ext cx="293834" cy="293834"/>
            <a:chOff x="5298510" y="3607496"/>
            <a:chExt cx="288099" cy="288099"/>
          </a:xfrm>
        </p:grpSpPr>
        <p:sp>
          <p:nvSpPr>
            <p:cNvPr id="146" name="Oval 14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Oval 14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48" name="Group 147"/>
          <p:cNvGrpSpPr/>
          <p:nvPr/>
        </p:nvGrpSpPr>
        <p:grpSpPr>
          <a:xfrm>
            <a:off x="6229518" y="3169391"/>
            <a:ext cx="293834" cy="293834"/>
            <a:chOff x="5298510" y="3607496"/>
            <a:chExt cx="288099" cy="288099"/>
          </a:xfrm>
        </p:grpSpPr>
        <p:sp>
          <p:nvSpPr>
            <p:cNvPr id="149" name="Oval 14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Oval 14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1" name="Group 150"/>
          <p:cNvGrpSpPr/>
          <p:nvPr/>
        </p:nvGrpSpPr>
        <p:grpSpPr>
          <a:xfrm>
            <a:off x="6414585" y="3445852"/>
            <a:ext cx="293834" cy="293834"/>
            <a:chOff x="5298510" y="3607496"/>
            <a:chExt cx="288099" cy="288099"/>
          </a:xfrm>
        </p:grpSpPr>
        <p:sp>
          <p:nvSpPr>
            <p:cNvPr id="152" name="Oval 1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Oval 1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4" name="Group 153"/>
          <p:cNvGrpSpPr/>
          <p:nvPr/>
        </p:nvGrpSpPr>
        <p:grpSpPr>
          <a:xfrm>
            <a:off x="7921562" y="2572449"/>
            <a:ext cx="1192735" cy="1192735"/>
            <a:chOff x="5321459" y="3630988"/>
            <a:chExt cx="236552" cy="236552"/>
          </a:xfrm>
        </p:grpSpPr>
        <p:sp>
          <p:nvSpPr>
            <p:cNvPr id="155" name="Oval 154"/>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6" name="Oval 155"/>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7" name="Group 156"/>
          <p:cNvGrpSpPr/>
          <p:nvPr/>
        </p:nvGrpSpPr>
        <p:grpSpPr>
          <a:xfrm>
            <a:off x="8334795" y="3073575"/>
            <a:ext cx="293834" cy="293834"/>
            <a:chOff x="5298510" y="3607496"/>
            <a:chExt cx="288099" cy="288099"/>
          </a:xfrm>
        </p:grpSpPr>
        <p:sp>
          <p:nvSpPr>
            <p:cNvPr id="158" name="Oval 1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9" name="Oval 1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0" name="Group 159"/>
          <p:cNvGrpSpPr/>
          <p:nvPr/>
        </p:nvGrpSpPr>
        <p:grpSpPr>
          <a:xfrm>
            <a:off x="10968654" y="5119766"/>
            <a:ext cx="293834" cy="293834"/>
            <a:chOff x="5298510" y="3607496"/>
            <a:chExt cx="288099" cy="288099"/>
          </a:xfrm>
        </p:grpSpPr>
        <p:sp>
          <p:nvSpPr>
            <p:cNvPr id="161" name="Oval 16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2" name="Oval 16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3" name="Group 162"/>
          <p:cNvGrpSpPr/>
          <p:nvPr/>
        </p:nvGrpSpPr>
        <p:grpSpPr>
          <a:xfrm>
            <a:off x="10841002" y="4726293"/>
            <a:ext cx="293834" cy="293834"/>
            <a:chOff x="5298510" y="3607496"/>
            <a:chExt cx="288099" cy="288099"/>
          </a:xfrm>
        </p:grpSpPr>
        <p:sp>
          <p:nvSpPr>
            <p:cNvPr id="164" name="Oval 1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5" name="Oval 1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6" name="Group 165"/>
          <p:cNvGrpSpPr/>
          <p:nvPr/>
        </p:nvGrpSpPr>
        <p:grpSpPr>
          <a:xfrm>
            <a:off x="10232092" y="4432459"/>
            <a:ext cx="293834" cy="293834"/>
            <a:chOff x="5298510" y="3607496"/>
            <a:chExt cx="288099" cy="288099"/>
          </a:xfrm>
        </p:grpSpPr>
        <p:sp>
          <p:nvSpPr>
            <p:cNvPr id="167" name="Oval 166"/>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8" name="Oval 167"/>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9" name="Group 168"/>
          <p:cNvGrpSpPr/>
          <p:nvPr/>
        </p:nvGrpSpPr>
        <p:grpSpPr>
          <a:xfrm>
            <a:off x="10711504" y="3679338"/>
            <a:ext cx="293834" cy="293834"/>
            <a:chOff x="5298510" y="3607496"/>
            <a:chExt cx="288099" cy="288099"/>
          </a:xfrm>
        </p:grpSpPr>
        <p:sp>
          <p:nvSpPr>
            <p:cNvPr id="170" name="Oval 1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1" name="Oval 1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2" name="Group 171"/>
          <p:cNvGrpSpPr/>
          <p:nvPr/>
        </p:nvGrpSpPr>
        <p:grpSpPr>
          <a:xfrm>
            <a:off x="10251074" y="3243997"/>
            <a:ext cx="293834" cy="293834"/>
            <a:chOff x="5298510" y="3607496"/>
            <a:chExt cx="288099" cy="288099"/>
          </a:xfrm>
        </p:grpSpPr>
        <p:sp>
          <p:nvSpPr>
            <p:cNvPr id="173" name="Oval 17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4" name="Oval 17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5" name="Group 174"/>
          <p:cNvGrpSpPr/>
          <p:nvPr/>
        </p:nvGrpSpPr>
        <p:grpSpPr>
          <a:xfrm>
            <a:off x="11262489" y="3071897"/>
            <a:ext cx="293834" cy="293834"/>
            <a:chOff x="5298510" y="3607496"/>
            <a:chExt cx="288099" cy="288099"/>
          </a:xfrm>
        </p:grpSpPr>
        <p:sp>
          <p:nvSpPr>
            <p:cNvPr id="176" name="Oval 1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7" name="Oval 1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8" name="Group 177"/>
          <p:cNvGrpSpPr/>
          <p:nvPr/>
        </p:nvGrpSpPr>
        <p:grpSpPr>
          <a:xfrm>
            <a:off x="10783145" y="3099657"/>
            <a:ext cx="293834" cy="293834"/>
            <a:chOff x="5298510" y="3607496"/>
            <a:chExt cx="288099" cy="288099"/>
          </a:xfrm>
        </p:grpSpPr>
        <p:sp>
          <p:nvSpPr>
            <p:cNvPr id="179" name="Oval 17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0" name="Oval 17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1" name="Group 180"/>
          <p:cNvGrpSpPr/>
          <p:nvPr/>
        </p:nvGrpSpPr>
        <p:grpSpPr>
          <a:xfrm>
            <a:off x="10448578" y="2934639"/>
            <a:ext cx="293834" cy="293834"/>
            <a:chOff x="5298510" y="3607496"/>
            <a:chExt cx="288099" cy="288099"/>
          </a:xfrm>
        </p:grpSpPr>
        <p:sp>
          <p:nvSpPr>
            <p:cNvPr id="182" name="Oval 18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3" name="Oval 18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4" name="Group 183"/>
          <p:cNvGrpSpPr/>
          <p:nvPr/>
        </p:nvGrpSpPr>
        <p:grpSpPr>
          <a:xfrm>
            <a:off x="6862788" y="4615992"/>
            <a:ext cx="293834" cy="293834"/>
            <a:chOff x="5298510" y="3607496"/>
            <a:chExt cx="288099" cy="288099"/>
          </a:xfrm>
        </p:grpSpPr>
        <p:sp>
          <p:nvSpPr>
            <p:cNvPr id="185" name="Oval 18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6" name="Oval 18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7" name="Group 332"/>
          <p:cNvGrpSpPr/>
          <p:nvPr/>
        </p:nvGrpSpPr>
        <p:grpSpPr>
          <a:xfrm>
            <a:off x="11489647" y="2822716"/>
            <a:ext cx="304716" cy="465830"/>
            <a:chOff x="11312677" y="4385379"/>
            <a:chExt cx="420734" cy="643192"/>
          </a:xfrm>
        </p:grpSpPr>
        <p:sp>
          <p:nvSpPr>
            <p:cNvPr id="18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8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nvGrpSpPr>
          <p:cNvPr id="199" name="Group 332"/>
          <p:cNvGrpSpPr/>
          <p:nvPr/>
        </p:nvGrpSpPr>
        <p:grpSpPr>
          <a:xfrm>
            <a:off x="10220426" y="3774872"/>
            <a:ext cx="304716" cy="465830"/>
            <a:chOff x="11312677" y="4385379"/>
            <a:chExt cx="420734" cy="643192"/>
          </a:xfrm>
        </p:grpSpPr>
        <p:sp>
          <p:nvSpPr>
            <p:cNvPr id="200"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1"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2"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3"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4"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5"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6"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7"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8"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9"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0"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nvGrpSpPr>
          <p:cNvPr id="211" name="Group 332"/>
          <p:cNvGrpSpPr/>
          <p:nvPr/>
        </p:nvGrpSpPr>
        <p:grpSpPr>
          <a:xfrm>
            <a:off x="10854888" y="3393491"/>
            <a:ext cx="304716" cy="465830"/>
            <a:chOff x="11312677" y="4385379"/>
            <a:chExt cx="420734" cy="643192"/>
          </a:xfrm>
        </p:grpSpPr>
        <p:sp>
          <p:nvSpPr>
            <p:cNvPr id="212"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3"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4"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5"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6"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7"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8"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9"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20"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21"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22"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cxnSp>
        <p:nvCxnSpPr>
          <p:cNvPr id="223" name="Straight Connector 222"/>
          <p:cNvCxnSpPr>
            <a:endCxn id="200" idx="1"/>
          </p:cNvCxnSpPr>
          <p:nvPr/>
        </p:nvCxnSpPr>
        <p:spPr>
          <a:xfrm>
            <a:off x="8500124" y="3228473"/>
            <a:ext cx="1720302" cy="779314"/>
          </a:xfrm>
          <a:prstGeom prst="line">
            <a:avLst/>
          </a:prstGeom>
          <a:noFill/>
          <a:ln w="28575" cap="flat" cmpd="sng" algn="ctr">
            <a:solidFill>
              <a:srgbClr val="DC3C00"/>
            </a:solidFill>
            <a:prstDash val="sysDash"/>
            <a:headEnd type="none"/>
            <a:tailEnd type="none"/>
          </a:ln>
          <a:effectLst/>
        </p:spPr>
      </p:cxnSp>
      <p:cxnSp>
        <p:nvCxnSpPr>
          <p:cNvPr id="224" name="Straight Connector 223"/>
          <p:cNvCxnSpPr>
            <a:endCxn id="230" idx="0"/>
          </p:cNvCxnSpPr>
          <p:nvPr/>
        </p:nvCxnSpPr>
        <p:spPr>
          <a:xfrm>
            <a:off x="8551444" y="3246573"/>
            <a:ext cx="2533395" cy="1972979"/>
          </a:xfrm>
          <a:prstGeom prst="line">
            <a:avLst/>
          </a:prstGeom>
          <a:noFill/>
          <a:ln w="28575" cap="flat" cmpd="sng" algn="ctr">
            <a:solidFill>
              <a:srgbClr val="DC3C00"/>
            </a:solidFill>
            <a:prstDash val="sysDash"/>
            <a:headEnd type="none"/>
            <a:tailEnd type="none"/>
          </a:ln>
          <a:effectLst/>
        </p:spPr>
      </p:cxnSp>
      <p:grpSp>
        <p:nvGrpSpPr>
          <p:cNvPr id="225" name="Group 332"/>
          <p:cNvGrpSpPr/>
          <p:nvPr/>
        </p:nvGrpSpPr>
        <p:grpSpPr>
          <a:xfrm>
            <a:off x="11032945" y="4945483"/>
            <a:ext cx="304716" cy="465830"/>
            <a:chOff x="11312677" y="4385379"/>
            <a:chExt cx="420734" cy="643192"/>
          </a:xfrm>
        </p:grpSpPr>
        <p:sp>
          <p:nvSpPr>
            <p:cNvPr id="226"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27"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28"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29"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30"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31"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32"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33"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34"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35"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36"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cxnSp>
        <p:nvCxnSpPr>
          <p:cNvPr id="237" name="Straight Connector 236"/>
          <p:cNvCxnSpPr>
            <a:stCxn id="244" idx="8"/>
            <a:endCxn id="212" idx="1"/>
          </p:cNvCxnSpPr>
          <p:nvPr/>
        </p:nvCxnSpPr>
        <p:spPr>
          <a:xfrm>
            <a:off x="8537315" y="3267664"/>
            <a:ext cx="2317573" cy="358742"/>
          </a:xfrm>
          <a:prstGeom prst="line">
            <a:avLst/>
          </a:prstGeom>
          <a:noFill/>
          <a:ln w="28575" cap="flat" cmpd="sng" algn="ctr">
            <a:solidFill>
              <a:srgbClr val="DC3C00"/>
            </a:solidFill>
            <a:prstDash val="sysDash"/>
            <a:headEnd type="none"/>
            <a:tailEnd type="none"/>
          </a:ln>
          <a:effectLst/>
        </p:spPr>
      </p:cxnSp>
      <p:cxnSp>
        <p:nvCxnSpPr>
          <p:cNvPr id="238" name="Straight Connector 237"/>
          <p:cNvCxnSpPr>
            <a:endCxn id="188" idx="1"/>
          </p:cNvCxnSpPr>
          <p:nvPr/>
        </p:nvCxnSpPr>
        <p:spPr>
          <a:xfrm flipV="1">
            <a:off x="8500124" y="3055632"/>
            <a:ext cx="2989523" cy="186097"/>
          </a:xfrm>
          <a:prstGeom prst="line">
            <a:avLst/>
          </a:prstGeom>
          <a:noFill/>
          <a:ln w="28575" cap="flat" cmpd="sng" algn="ctr">
            <a:solidFill>
              <a:srgbClr val="DC3C00"/>
            </a:solidFill>
            <a:prstDash val="sysDash"/>
            <a:headEnd type="none"/>
            <a:tailEnd type="none"/>
          </a:ln>
          <a:effectLst/>
        </p:spPr>
      </p:cxnSp>
      <p:grpSp>
        <p:nvGrpSpPr>
          <p:cNvPr id="239" name="Group 332"/>
          <p:cNvGrpSpPr/>
          <p:nvPr/>
        </p:nvGrpSpPr>
        <p:grpSpPr>
          <a:xfrm>
            <a:off x="8294362" y="2852765"/>
            <a:ext cx="461291" cy="705194"/>
            <a:chOff x="11312677" y="4385379"/>
            <a:chExt cx="420734" cy="643192"/>
          </a:xfrm>
        </p:grpSpPr>
        <p:sp>
          <p:nvSpPr>
            <p:cNvPr id="240"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41"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42"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43"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44"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45"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46"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47"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48"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49"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50"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nvGrpSpPr>
          <p:cNvPr id="251" name="Group 329"/>
          <p:cNvGrpSpPr/>
          <p:nvPr/>
        </p:nvGrpSpPr>
        <p:grpSpPr>
          <a:xfrm>
            <a:off x="8216820" y="5632167"/>
            <a:ext cx="2472655" cy="1009320"/>
            <a:chOff x="10549903" y="1901406"/>
            <a:chExt cx="1690306" cy="1013499"/>
          </a:xfrm>
        </p:grpSpPr>
        <p:sp>
          <p:nvSpPr>
            <p:cNvPr id="252" name="Rectangle 336"/>
            <p:cNvSpPr/>
            <p:nvPr/>
          </p:nvSpPr>
          <p:spPr bwMode="auto">
            <a:xfrm>
              <a:off x="10549903" y="1901406"/>
              <a:ext cx="1580849" cy="1013499"/>
            </a:xfrm>
            <a:prstGeom prst="rect">
              <a:avLst/>
            </a:prstGeom>
            <a:pattFill prst="ltUpDiag">
              <a:fgClr>
                <a:srgbClr val="FFFFFF">
                  <a:lumMod val="85000"/>
                </a:srgbClr>
              </a:fgClr>
              <a:bgClr>
                <a:srgbClr val="FFFFFF"/>
              </a:bgClr>
            </a:patt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D2D2D2">
                    <a:lumMod val="50000"/>
                  </a:srgbClr>
                </a:solidFill>
                <a:effectLst/>
                <a:uLnTx/>
                <a:uFillTx/>
                <a:ea typeface="Segoe UI" pitchFamily="34" charset="0"/>
                <a:cs typeface="Segoe UI" pitchFamily="34" charset="0"/>
              </a:endParaRPr>
            </a:p>
          </p:txBody>
        </p:sp>
        <p:sp>
          <p:nvSpPr>
            <p:cNvPr id="253" name="TextBox 338"/>
            <p:cNvSpPr txBox="1"/>
            <p:nvPr/>
          </p:nvSpPr>
          <p:spPr>
            <a:xfrm>
              <a:off x="10661135" y="2006772"/>
              <a:ext cx="1579074" cy="852298"/>
            </a:xfrm>
            <a:prstGeom prst="rect">
              <a:avLst/>
            </a:prstGeom>
            <a:noFill/>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D2D2D2">
                      <a:lumMod val="50000"/>
                    </a:srgbClr>
                  </a:solidFill>
                  <a:effectLst/>
                  <a:uLnTx/>
                  <a:uFillTx/>
                  <a:latin typeface="Segoe UI Light"/>
                </a:rPr>
                <a:t>Up to </a:t>
              </a:r>
              <a:r>
                <a:rPr kumimoji="0" lang="en-US" sz="2040" b="0" i="0" u="none" strike="noStrike" kern="0" cap="none" spc="0" normalizeH="0" baseline="0" noProof="0" dirty="0">
                  <a:ln>
                    <a:noFill/>
                  </a:ln>
                  <a:solidFill>
                    <a:srgbClr val="D2D2D2">
                      <a:lumMod val="50000"/>
                    </a:srgbClr>
                  </a:solidFill>
                  <a:effectLst/>
                  <a:uLnTx/>
                  <a:uFillTx/>
                  <a:latin typeface="Segoe UI Light"/>
                </a:rPr>
                <a:t>4</a:t>
              </a:r>
              <a:r>
                <a:rPr kumimoji="0" lang="en-US" sz="1836" b="0" i="0" u="none" strike="noStrike" kern="0" cap="none" spc="0" normalizeH="0" baseline="0" noProof="0" dirty="0">
                  <a:ln>
                    <a:noFill/>
                  </a:ln>
                  <a:solidFill>
                    <a:srgbClr val="D2D2D2">
                      <a:lumMod val="50000"/>
                    </a:srgbClr>
                  </a:solidFill>
                  <a:effectLst/>
                  <a:uLnTx/>
                  <a:uFillTx/>
                  <a:latin typeface="Segoe UI Light"/>
                </a:rPr>
                <a:t> </a:t>
              </a:r>
              <a:r>
                <a:rPr kumimoji="0" lang="en-US" sz="1836" b="0" i="0" u="none" strike="noStrike" kern="0" cap="none" spc="0" normalizeH="0" baseline="0" noProof="0" dirty="0" err="1">
                  <a:ln>
                    <a:noFill/>
                  </a:ln>
                  <a:solidFill>
                    <a:srgbClr val="D2D2D2">
                      <a:lumMod val="50000"/>
                    </a:srgbClr>
                  </a:solidFill>
                  <a:effectLst/>
                  <a:uLnTx/>
                  <a:uFillTx/>
                  <a:latin typeface="Segoe UI Light"/>
                </a:rPr>
                <a:t>secondaries</a:t>
              </a:r>
              <a:endParaRPr kumimoji="0" lang="en-US" sz="1836" b="0" i="0" u="none" strike="noStrike" kern="0" cap="none" spc="0" normalizeH="0" baseline="0" noProof="0" dirty="0">
                <a:ln>
                  <a:noFill/>
                </a:ln>
                <a:solidFill>
                  <a:srgbClr val="D2D2D2">
                    <a:lumMod val="50000"/>
                  </a:srgbClr>
                </a:solidFill>
                <a:effectLst/>
                <a:uLnTx/>
                <a:uFillTx/>
                <a:latin typeface="Segoe UI Light"/>
              </a:endParaRPr>
            </a:p>
          </p:txBody>
        </p:sp>
      </p:grpSp>
      <p:grpSp>
        <p:nvGrpSpPr>
          <p:cNvPr id="254" name="Group 2"/>
          <p:cNvGrpSpPr/>
          <p:nvPr/>
        </p:nvGrpSpPr>
        <p:grpSpPr>
          <a:xfrm>
            <a:off x="-1203" y="6642734"/>
            <a:ext cx="12436795" cy="361047"/>
            <a:chOff x="2577137" y="4571778"/>
            <a:chExt cx="9101124" cy="1390560"/>
          </a:xfrm>
        </p:grpSpPr>
        <p:sp>
          <p:nvSpPr>
            <p:cNvPr id="255"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256"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160406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wipe(left)">
                                      <p:cBhvr>
                                        <p:cTn id="7" dur="500"/>
                                        <p:tgtEl>
                                          <p:spTgt spid="238"/>
                                        </p:tgtEl>
                                      </p:cBhvr>
                                    </p:animEffect>
                                  </p:childTnLst>
                                </p:cTn>
                              </p:par>
                              <p:par>
                                <p:cTn id="8" presetID="22" presetClass="entr" presetSubtype="8"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in" filter="wipe(left)">
                                      <p:cBhvr>
                                        <p:cTn id="10" dur="500"/>
                                        <p:tgtEl>
                                          <p:spTgt spid="237"/>
                                        </p:tgtEl>
                                      </p:cBhvr>
                                    </p:animEffect>
                                  </p:childTnLst>
                                </p:cTn>
                              </p:par>
                              <p:par>
                                <p:cTn id="11" presetID="22" presetClass="entr" presetSubtype="8" fill="hold" nodeType="with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wipe(left)">
                                      <p:cBhvr>
                                        <p:cTn id="13" dur="500"/>
                                        <p:tgtEl>
                                          <p:spTgt spid="223"/>
                                        </p:tgtEl>
                                      </p:cBhvr>
                                    </p:animEffect>
                                  </p:childTnLst>
                                </p:cTn>
                              </p:par>
                              <p:par>
                                <p:cTn id="14" presetID="22" presetClass="entr" presetSubtype="8" fill="hold" nodeType="withEffect">
                                  <p:stCondLst>
                                    <p:cond delay="0"/>
                                  </p:stCondLst>
                                  <p:childTnLst>
                                    <p:set>
                                      <p:cBhvr>
                                        <p:cTn id="15" dur="1" fill="hold">
                                          <p:stCondLst>
                                            <p:cond delay="0"/>
                                          </p:stCondLst>
                                        </p:cTn>
                                        <p:tgtEl>
                                          <p:spTgt spid="224"/>
                                        </p:tgtEl>
                                        <p:attrNameLst>
                                          <p:attrName>style.visibility</p:attrName>
                                        </p:attrNameLst>
                                      </p:cBhvr>
                                      <p:to>
                                        <p:strVal val="visible"/>
                                      </p:to>
                                    </p:set>
                                    <p:animEffect transition="in" filter="wipe(left)">
                                      <p:cBhvr>
                                        <p:cTn id="16"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275481" y="45853"/>
            <a:ext cx="11887878" cy="917575"/>
          </a:xfrm>
        </p:spPr>
        <p:txBody>
          <a:bodyPr/>
          <a:lstStyle/>
          <a:p>
            <a:r>
              <a:rPr lang="en-US" sz="4488">
                <a:solidFill>
                  <a:srgbClr val="0070C0"/>
                </a:solidFill>
              </a:rPr>
              <a:t>Point-in-time </a:t>
            </a:r>
            <a:r>
              <a:rPr lang="en-US" sz="4488" dirty="0">
                <a:solidFill>
                  <a:srgbClr val="0070C0"/>
                </a:solidFill>
              </a:rPr>
              <a:t>restore</a:t>
            </a:r>
          </a:p>
        </p:txBody>
      </p:sp>
      <p:sp>
        <p:nvSpPr>
          <p:cNvPr id="50" name="Content Placeholder 1"/>
          <p:cNvSpPr txBox="1">
            <a:spLocks/>
          </p:cNvSpPr>
          <p:nvPr/>
        </p:nvSpPr>
        <p:spPr>
          <a:xfrm>
            <a:off x="357239" y="1702113"/>
            <a:ext cx="5455072" cy="3925341"/>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Auto backups, transactional logs every 5 min</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Backups in Azure Storage and geo-replicated </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Creates a side-by-side copy, non-disruptive</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REST API, PowerShell or Azure Portal</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Backups retention policy:</a:t>
            </a:r>
          </a:p>
          <a:p>
            <a:pPr marL="342886" marR="0" lvl="0" indent="-342886" algn="l" defTabSz="634092" rtl="0" eaLnBrk="1" fontAlgn="auto" latinLnBrk="0" hangingPunct="1">
              <a:lnSpc>
                <a:spcPct val="100000"/>
              </a:lnSpc>
              <a:spcBef>
                <a:spcPts val="612"/>
              </a:spcBef>
              <a:spcAft>
                <a:spcPts val="612"/>
              </a:spcAft>
              <a:buClrTx/>
              <a:buSzTx/>
              <a:buFont typeface="Arial"/>
              <a:buChar char="•"/>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Basic, up to 7 days</a:t>
            </a:r>
          </a:p>
          <a:p>
            <a:pPr marL="342886" marR="0" lvl="0" indent="-342886" algn="l" defTabSz="634092" rtl="0" eaLnBrk="1" fontAlgn="auto" latinLnBrk="0" hangingPunct="1">
              <a:lnSpc>
                <a:spcPct val="100000"/>
              </a:lnSpc>
              <a:spcBef>
                <a:spcPts val="612"/>
              </a:spcBef>
              <a:spcAft>
                <a:spcPts val="612"/>
              </a:spcAft>
              <a:buClrTx/>
              <a:buSzTx/>
              <a:buFont typeface="Arial"/>
              <a:buChar char="•"/>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Standard, up to 14 days</a:t>
            </a:r>
          </a:p>
          <a:p>
            <a:pPr marL="342886" marR="0" lvl="0" indent="-342886" algn="l" defTabSz="634092" rtl="0" eaLnBrk="1" fontAlgn="auto" latinLnBrk="0" hangingPunct="1">
              <a:lnSpc>
                <a:spcPct val="100000"/>
              </a:lnSpc>
              <a:spcBef>
                <a:spcPts val="612"/>
              </a:spcBef>
              <a:spcAft>
                <a:spcPts val="612"/>
              </a:spcAft>
              <a:buClrTx/>
              <a:buSzTx/>
              <a:buFont typeface="Arial"/>
              <a:buChar char="•"/>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Premium, up to 35 days</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Automated export of logical backups for long-term backup protection</a:t>
            </a:r>
          </a:p>
        </p:txBody>
      </p:sp>
      <p:sp>
        <p:nvSpPr>
          <p:cNvPr id="51" name="Rectangle 50"/>
          <p:cNvSpPr/>
          <p:nvPr/>
        </p:nvSpPr>
        <p:spPr>
          <a:xfrm>
            <a:off x="361723" y="1132293"/>
            <a:ext cx="9617381" cy="542399"/>
          </a:xfrm>
          <a:prstGeom prst="rect">
            <a:avLst/>
          </a:prstGeom>
        </p:spPr>
        <p:txBody>
          <a:bodyPr wrap="square">
            <a:spAutoFit/>
          </a:bodyPr>
          <a:lstStyle/>
          <a:p>
            <a:pPr marL="0" marR="0" lvl="0" indent="0" defTabSz="634092" eaLnBrk="1" fontAlgn="auto" latinLnBrk="0" hangingPunct="1">
              <a:lnSpc>
                <a:spcPct val="100000"/>
              </a:lnSpc>
              <a:spcBef>
                <a:spcPts val="0"/>
              </a:spcBef>
              <a:spcAft>
                <a:spcPts val="1224"/>
              </a:spcAft>
              <a:buClrTx/>
              <a:buSzTx/>
              <a:buFontTx/>
              <a:buNone/>
              <a:tabLst/>
              <a:defRPr/>
            </a:pPr>
            <a:r>
              <a:rPr kumimoji="0" lang="en-US" sz="2856" b="0" i="0" u="none" strike="noStrike" kern="0" cap="none" spc="0" normalizeH="0" baseline="0" noProof="0" dirty="0">
                <a:ln>
                  <a:noFill/>
                </a:ln>
                <a:solidFill>
                  <a:sysClr val="windowText" lastClr="000000"/>
                </a:solidFill>
                <a:effectLst/>
                <a:uLnTx/>
                <a:uFillTx/>
                <a:latin typeface="+mj-lt"/>
              </a:rPr>
              <a:t>Programmatic “oops recovery” of data deletion or alteration</a:t>
            </a:r>
          </a:p>
        </p:txBody>
      </p:sp>
      <p:pic>
        <p:nvPicPr>
          <p:cNvPr id="143" name="Picture 142"/>
          <p:cNvPicPr>
            <a:picLocks noChangeAspect="1"/>
          </p:cNvPicPr>
          <p:nvPr/>
        </p:nvPicPr>
        <p:blipFill rotWithShape="1">
          <a:blip r:embed="rId2">
            <a:duotone>
              <a:srgbClr val="D2D2D2">
                <a:shade val="45000"/>
                <a:satMod val="135000"/>
              </a:srgbClr>
              <a:prstClr val="white"/>
            </a:duotone>
            <a:extLst>
              <a:ext uri="{28A0092B-C50C-407E-A947-70E740481C1C}">
                <a14:useLocalDpi xmlns:a14="http://schemas.microsoft.com/office/drawing/2010/main" val="0"/>
              </a:ext>
            </a:extLst>
          </a:blip>
          <a:srcRect r="4415"/>
          <a:stretch/>
        </p:blipFill>
        <p:spPr>
          <a:xfrm>
            <a:off x="4884463" y="2700473"/>
            <a:ext cx="7551129" cy="3708874"/>
          </a:xfrm>
          <a:prstGeom prst="rect">
            <a:avLst/>
          </a:prstGeom>
        </p:spPr>
      </p:pic>
      <p:grpSp>
        <p:nvGrpSpPr>
          <p:cNvPr id="144" name="Group 143"/>
          <p:cNvGrpSpPr/>
          <p:nvPr/>
        </p:nvGrpSpPr>
        <p:grpSpPr>
          <a:xfrm>
            <a:off x="5746061" y="4111486"/>
            <a:ext cx="293834" cy="293834"/>
            <a:chOff x="5298510" y="3607496"/>
            <a:chExt cx="288099" cy="288099"/>
          </a:xfrm>
        </p:grpSpPr>
        <p:sp>
          <p:nvSpPr>
            <p:cNvPr id="145" name="Oval 14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7" name="Group 146"/>
          <p:cNvGrpSpPr/>
          <p:nvPr/>
        </p:nvGrpSpPr>
        <p:grpSpPr>
          <a:xfrm>
            <a:off x="6177213" y="4328135"/>
            <a:ext cx="293834" cy="293834"/>
            <a:chOff x="5298510" y="3607496"/>
            <a:chExt cx="288099" cy="288099"/>
          </a:xfrm>
        </p:grpSpPr>
        <p:sp>
          <p:nvSpPr>
            <p:cNvPr id="148" name="Oval 14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0" name="Group 149"/>
          <p:cNvGrpSpPr/>
          <p:nvPr/>
        </p:nvGrpSpPr>
        <p:grpSpPr>
          <a:xfrm>
            <a:off x="6570707" y="3817651"/>
            <a:ext cx="293834" cy="293834"/>
            <a:chOff x="5298510" y="3607496"/>
            <a:chExt cx="288099" cy="288099"/>
          </a:xfrm>
        </p:grpSpPr>
        <p:sp>
          <p:nvSpPr>
            <p:cNvPr id="151" name="Oval 15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3" name="Group 152"/>
          <p:cNvGrpSpPr/>
          <p:nvPr/>
        </p:nvGrpSpPr>
        <p:grpSpPr>
          <a:xfrm>
            <a:off x="6755775" y="4094112"/>
            <a:ext cx="293834" cy="293834"/>
            <a:chOff x="5298510" y="3607496"/>
            <a:chExt cx="288099" cy="288099"/>
          </a:xfrm>
        </p:grpSpPr>
        <p:sp>
          <p:nvSpPr>
            <p:cNvPr id="154" name="Oval 15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6" name="Group 155"/>
          <p:cNvGrpSpPr/>
          <p:nvPr/>
        </p:nvGrpSpPr>
        <p:grpSpPr>
          <a:xfrm>
            <a:off x="8675985" y="3721835"/>
            <a:ext cx="293834" cy="293834"/>
            <a:chOff x="5298510" y="3607496"/>
            <a:chExt cx="288099" cy="288099"/>
          </a:xfrm>
        </p:grpSpPr>
        <p:sp>
          <p:nvSpPr>
            <p:cNvPr id="157" name="Oval 156"/>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9" name="Group 158"/>
          <p:cNvGrpSpPr/>
          <p:nvPr/>
        </p:nvGrpSpPr>
        <p:grpSpPr>
          <a:xfrm>
            <a:off x="11309844" y="5768026"/>
            <a:ext cx="293834" cy="293834"/>
            <a:chOff x="5298510" y="3607496"/>
            <a:chExt cx="288099" cy="288099"/>
          </a:xfrm>
        </p:grpSpPr>
        <p:sp>
          <p:nvSpPr>
            <p:cNvPr id="160" name="Oval 15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2" name="Group 161"/>
          <p:cNvGrpSpPr/>
          <p:nvPr/>
        </p:nvGrpSpPr>
        <p:grpSpPr>
          <a:xfrm>
            <a:off x="11182191" y="5374553"/>
            <a:ext cx="293834" cy="293834"/>
            <a:chOff x="5298510" y="3607496"/>
            <a:chExt cx="288099" cy="288099"/>
          </a:xfrm>
        </p:grpSpPr>
        <p:sp>
          <p:nvSpPr>
            <p:cNvPr id="163" name="Oval 16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5" name="Group 164"/>
          <p:cNvGrpSpPr/>
          <p:nvPr/>
        </p:nvGrpSpPr>
        <p:grpSpPr>
          <a:xfrm>
            <a:off x="10573282" y="5080719"/>
            <a:ext cx="293834" cy="293834"/>
            <a:chOff x="5298510" y="3607496"/>
            <a:chExt cx="288099" cy="288099"/>
          </a:xfrm>
        </p:grpSpPr>
        <p:sp>
          <p:nvSpPr>
            <p:cNvPr id="166" name="Oval 16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 name="Group 167"/>
          <p:cNvGrpSpPr/>
          <p:nvPr/>
        </p:nvGrpSpPr>
        <p:grpSpPr>
          <a:xfrm>
            <a:off x="11016010" y="4239333"/>
            <a:ext cx="293834" cy="293834"/>
            <a:chOff x="5298510" y="3607496"/>
            <a:chExt cx="288099" cy="288099"/>
          </a:xfrm>
        </p:grpSpPr>
        <p:sp>
          <p:nvSpPr>
            <p:cNvPr id="169" name="Oval 16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1" name="Group 170"/>
          <p:cNvGrpSpPr/>
          <p:nvPr/>
        </p:nvGrpSpPr>
        <p:grpSpPr>
          <a:xfrm>
            <a:off x="10645359" y="4035137"/>
            <a:ext cx="293834" cy="293834"/>
            <a:chOff x="5298510" y="3607496"/>
            <a:chExt cx="288099" cy="288099"/>
          </a:xfrm>
        </p:grpSpPr>
        <p:sp>
          <p:nvSpPr>
            <p:cNvPr id="172" name="Oval 17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4" name="Group 173"/>
          <p:cNvGrpSpPr/>
          <p:nvPr/>
        </p:nvGrpSpPr>
        <p:grpSpPr>
          <a:xfrm>
            <a:off x="11603678" y="3720157"/>
            <a:ext cx="293834" cy="293834"/>
            <a:chOff x="5298510" y="3607496"/>
            <a:chExt cx="288099" cy="288099"/>
          </a:xfrm>
        </p:grpSpPr>
        <p:sp>
          <p:nvSpPr>
            <p:cNvPr id="175" name="Oval 17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7" name="Group 176"/>
          <p:cNvGrpSpPr/>
          <p:nvPr/>
        </p:nvGrpSpPr>
        <p:grpSpPr>
          <a:xfrm>
            <a:off x="11124335" y="3747917"/>
            <a:ext cx="293834" cy="293834"/>
            <a:chOff x="5298510" y="3607496"/>
            <a:chExt cx="288099" cy="288099"/>
          </a:xfrm>
        </p:grpSpPr>
        <p:sp>
          <p:nvSpPr>
            <p:cNvPr id="178" name="Oval 17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0" name="Group 179"/>
          <p:cNvGrpSpPr/>
          <p:nvPr/>
        </p:nvGrpSpPr>
        <p:grpSpPr>
          <a:xfrm>
            <a:off x="10789768" y="3582899"/>
            <a:ext cx="293834" cy="293834"/>
            <a:chOff x="5298510" y="3607496"/>
            <a:chExt cx="288099" cy="288099"/>
          </a:xfrm>
        </p:grpSpPr>
        <p:sp>
          <p:nvSpPr>
            <p:cNvPr id="181" name="Oval 18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18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3" name="Group 182"/>
          <p:cNvGrpSpPr/>
          <p:nvPr/>
        </p:nvGrpSpPr>
        <p:grpSpPr>
          <a:xfrm>
            <a:off x="7203977" y="5264252"/>
            <a:ext cx="293834" cy="293834"/>
            <a:chOff x="5298510" y="3607496"/>
            <a:chExt cx="288099" cy="288099"/>
          </a:xfrm>
        </p:grpSpPr>
        <p:sp>
          <p:nvSpPr>
            <p:cNvPr id="184" name="Oval 18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6" name="Group 185"/>
          <p:cNvGrpSpPr/>
          <p:nvPr/>
        </p:nvGrpSpPr>
        <p:grpSpPr>
          <a:xfrm>
            <a:off x="7545935" y="3498041"/>
            <a:ext cx="833834" cy="833834"/>
            <a:chOff x="7766078" y="2734107"/>
            <a:chExt cx="1169454" cy="1169454"/>
          </a:xfrm>
        </p:grpSpPr>
        <p:grpSp>
          <p:nvGrpSpPr>
            <p:cNvPr id="187" name="Group 186"/>
            <p:cNvGrpSpPr/>
            <p:nvPr/>
          </p:nvGrpSpPr>
          <p:grpSpPr>
            <a:xfrm>
              <a:off x="7766078" y="2734107"/>
              <a:ext cx="1169454" cy="1169454"/>
              <a:chOff x="5321459" y="3630988"/>
              <a:chExt cx="236552" cy="236552"/>
            </a:xfrm>
          </p:grpSpPr>
          <p:sp>
            <p:nvSpPr>
              <p:cNvPr id="200" name="Oval 199"/>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332"/>
            <p:cNvGrpSpPr/>
            <p:nvPr/>
          </p:nvGrpSpPr>
          <p:grpSpPr>
            <a:xfrm>
              <a:off x="8131601" y="3008952"/>
              <a:ext cx="452287" cy="691429"/>
              <a:chOff x="11312677" y="4385379"/>
              <a:chExt cx="420734" cy="643192"/>
            </a:xfrm>
          </p:grpSpPr>
          <p:sp>
            <p:nvSpPr>
              <p:cNvPr id="189"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0"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1"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2"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3"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4"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5"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6"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7"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8"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199"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grpSp>
        <p:nvGrpSpPr>
          <p:cNvPr id="202" name="Group 201"/>
          <p:cNvGrpSpPr/>
          <p:nvPr/>
        </p:nvGrpSpPr>
        <p:grpSpPr>
          <a:xfrm>
            <a:off x="8707212" y="3464152"/>
            <a:ext cx="833834" cy="833834"/>
            <a:chOff x="7766078" y="2734107"/>
            <a:chExt cx="1169454" cy="1169454"/>
          </a:xfrm>
        </p:grpSpPr>
        <p:grpSp>
          <p:nvGrpSpPr>
            <p:cNvPr id="203" name="Group 202"/>
            <p:cNvGrpSpPr/>
            <p:nvPr/>
          </p:nvGrpSpPr>
          <p:grpSpPr>
            <a:xfrm>
              <a:off x="7766078" y="2734107"/>
              <a:ext cx="1169454" cy="1169454"/>
              <a:chOff x="5321459" y="3630988"/>
              <a:chExt cx="236552" cy="236552"/>
            </a:xfrm>
          </p:grpSpPr>
          <p:sp>
            <p:nvSpPr>
              <p:cNvPr id="216" name="Oval 215"/>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4" name="Group 332"/>
            <p:cNvGrpSpPr/>
            <p:nvPr/>
          </p:nvGrpSpPr>
          <p:grpSpPr>
            <a:xfrm>
              <a:off x="8131601" y="3008952"/>
              <a:ext cx="452287" cy="691429"/>
              <a:chOff x="11312677" y="4385379"/>
              <a:chExt cx="420734" cy="643192"/>
            </a:xfrm>
          </p:grpSpPr>
          <p:sp>
            <p:nvSpPr>
              <p:cNvPr id="20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0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1"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2"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3"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4"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sp>
            <p:nvSpPr>
              <p:cNvPr id="215"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grpSp>
      <p:sp>
        <p:nvSpPr>
          <p:cNvPr id="218" name="Oval 217"/>
          <p:cNvSpPr/>
          <p:nvPr/>
        </p:nvSpPr>
        <p:spPr bwMode="auto">
          <a:xfrm>
            <a:off x="8225104" y="3558230"/>
            <a:ext cx="657461" cy="657461"/>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Freeform 123"/>
          <p:cNvSpPr>
            <a:spLocks noEditPoints="1"/>
          </p:cNvSpPr>
          <p:nvPr/>
        </p:nvSpPr>
        <p:spPr bwMode="black">
          <a:xfrm>
            <a:off x="8371318" y="3697424"/>
            <a:ext cx="365033" cy="379073"/>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00BCF2">
              <a:lumMod val="75000"/>
            </a:srgbClr>
          </a:solidFill>
          <a:ln>
            <a:noFill/>
          </a:ln>
          <a:effectLst/>
          <a:extLst/>
        </p:spPr>
        <p:txBody>
          <a:bodyPr vert="horz" wrap="square" lIns="91408" tIns="45703" rIns="91408" bIns="45703" numCol="1" anchor="t" anchorCtr="0" compatLnSpc="1">
            <a:prstTxWarp prst="textNoShape">
              <a:avLst/>
            </a:prstTxWarp>
          </a:bodyPr>
          <a:lstStyle/>
          <a:p>
            <a:pPr marL="0" marR="0" lvl="0" indent="0" defTabSz="914005"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000000"/>
              </a:solidFill>
              <a:effectLst/>
              <a:uLnTx/>
              <a:uFillTx/>
            </a:endParaRPr>
          </a:p>
        </p:txBody>
      </p:sp>
      <p:sp>
        <p:nvSpPr>
          <p:cNvPr id="220" name="TextBox 219"/>
          <p:cNvSpPr txBox="1"/>
          <p:nvPr/>
        </p:nvSpPr>
        <p:spPr>
          <a:xfrm>
            <a:off x="7919570" y="3004119"/>
            <a:ext cx="1390551" cy="286306"/>
          </a:xfrm>
          <a:prstGeom prst="rect">
            <a:avLst/>
          </a:prstGeom>
          <a:solidFill>
            <a:srgbClr val="00BCF2"/>
          </a:solidFill>
        </p:spPr>
        <p:txBody>
          <a:bodyPr wrap="square" rtlCol="0">
            <a:spAutoFit/>
          </a:bodyPr>
          <a:lstStyle/>
          <a:p>
            <a:pPr marL="0" marR="0" lvl="0" indent="0" algn="ctr" defTabSz="951304"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Light"/>
              </a:rPr>
              <a:t>Geo- replicated</a:t>
            </a:r>
          </a:p>
        </p:txBody>
      </p:sp>
      <p:sp>
        <p:nvSpPr>
          <p:cNvPr id="221" name="TextBox 220"/>
          <p:cNvSpPr txBox="1"/>
          <p:nvPr/>
        </p:nvSpPr>
        <p:spPr>
          <a:xfrm>
            <a:off x="7830882" y="4471621"/>
            <a:ext cx="1567924" cy="286306"/>
          </a:xfrm>
          <a:prstGeom prst="rect">
            <a:avLst/>
          </a:prstGeom>
          <a:solidFill>
            <a:srgbClr val="00BCF2"/>
          </a:solid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Light"/>
              </a:rPr>
              <a:t>Restore from backup</a:t>
            </a:r>
          </a:p>
        </p:txBody>
      </p:sp>
      <p:grpSp>
        <p:nvGrpSpPr>
          <p:cNvPr id="222" name="Group 221"/>
          <p:cNvGrpSpPr/>
          <p:nvPr/>
        </p:nvGrpSpPr>
        <p:grpSpPr>
          <a:xfrm>
            <a:off x="5482008" y="2375114"/>
            <a:ext cx="2067482" cy="1342667"/>
            <a:chOff x="5039611" y="1905017"/>
            <a:chExt cx="2027127" cy="1316460"/>
          </a:xfrm>
        </p:grpSpPr>
        <p:sp>
          <p:nvSpPr>
            <p:cNvPr id="223" name="Freeform 95"/>
            <p:cNvSpPr>
              <a:spLocks/>
            </p:cNvSpPr>
            <p:nvPr/>
          </p:nvSpPr>
          <p:spPr bwMode="auto">
            <a:xfrm flipH="1">
              <a:off x="5039611" y="1905017"/>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24" name="TextBox 223"/>
            <p:cNvSpPr txBox="1"/>
            <p:nvPr/>
          </p:nvSpPr>
          <p:spPr>
            <a:xfrm>
              <a:off x="5536888" y="2257459"/>
              <a:ext cx="1344521" cy="531812"/>
            </a:xfrm>
            <a:prstGeom prst="rect">
              <a:avLst/>
            </a:prstGeom>
            <a:no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Light"/>
                </a:rPr>
                <a:t>SQL Database Backups</a:t>
              </a:r>
            </a:p>
          </p:txBody>
        </p:sp>
        <p:grpSp>
          <p:nvGrpSpPr>
            <p:cNvPr id="225" name="Group 224"/>
            <p:cNvGrpSpPr/>
            <p:nvPr/>
          </p:nvGrpSpPr>
          <p:grpSpPr>
            <a:xfrm>
              <a:off x="5620181" y="2804401"/>
              <a:ext cx="887435" cy="330503"/>
              <a:chOff x="7371726" y="1331721"/>
              <a:chExt cx="887435" cy="330503"/>
            </a:xfrm>
          </p:grpSpPr>
          <p:sp>
            <p:nvSpPr>
              <p:cNvPr id="226" name="Flowchart: Document 225"/>
              <p:cNvSpPr/>
              <p:nvPr/>
            </p:nvSpPr>
            <p:spPr bwMode="auto">
              <a:xfrm>
                <a:off x="7385714" y="1332203"/>
                <a:ext cx="873447" cy="330021"/>
              </a:xfrm>
              <a:prstGeom prst="flowChartDocument">
                <a:avLst/>
              </a:prstGeom>
              <a:solidFill>
                <a:srgbClr val="00188F"/>
              </a:solidFill>
              <a:ln w="9525" cap="flat" cmpd="sng" algn="ctr">
                <a:noFill/>
                <a:prstDash val="solid"/>
                <a:headEnd type="none" w="med" len="med"/>
                <a:tailEnd type="none" w="med" len="med"/>
              </a:ln>
              <a:effectLst/>
            </p:spPr>
            <p:txBody>
              <a:bodyPr vert="horz" wrap="square" lIns="93256" tIns="46628" rIns="93256" bIns="46628" numCol="1" rtlCol="0"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612" b="0" i="0" u="none" strike="noStrike" kern="0" cap="none" spc="0" normalizeH="0" baseline="0" noProof="0" dirty="0">
                  <a:ln>
                    <a:noFill/>
                  </a:ln>
                  <a:solidFill>
                    <a:srgbClr val="FFFFFF"/>
                  </a:solidFill>
                  <a:effectLst/>
                  <a:uLnTx/>
                  <a:uFillTx/>
                </a:endParaRPr>
              </a:p>
            </p:txBody>
          </p:sp>
          <p:sp>
            <p:nvSpPr>
              <p:cNvPr id="227" name="TextBox 226"/>
              <p:cNvSpPr txBox="1"/>
              <p:nvPr/>
            </p:nvSpPr>
            <p:spPr>
              <a:xfrm>
                <a:off x="7371726" y="1331721"/>
                <a:ext cx="867884" cy="226226"/>
              </a:xfrm>
              <a:prstGeom prst="rect">
                <a:avLst/>
              </a:prstGeom>
              <a:noFill/>
            </p:spPr>
            <p:txBody>
              <a:bodyPr wrap="none" lIns="69954" tIns="34978" rIns="69954" bIns="34978"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rPr>
                  <a:t>sabcp01bl21</a:t>
                </a:r>
              </a:p>
            </p:txBody>
          </p:sp>
        </p:grpSp>
      </p:grpSp>
      <p:grpSp>
        <p:nvGrpSpPr>
          <p:cNvPr id="228" name="Group 227"/>
          <p:cNvGrpSpPr/>
          <p:nvPr/>
        </p:nvGrpSpPr>
        <p:grpSpPr>
          <a:xfrm>
            <a:off x="9510304" y="2276433"/>
            <a:ext cx="2067482" cy="1342667"/>
            <a:chOff x="8989279" y="1808262"/>
            <a:chExt cx="2027127" cy="1316460"/>
          </a:xfrm>
        </p:grpSpPr>
        <p:sp>
          <p:nvSpPr>
            <p:cNvPr id="229" name="Freeform 95"/>
            <p:cNvSpPr>
              <a:spLocks/>
            </p:cNvSpPr>
            <p:nvPr/>
          </p:nvSpPr>
          <p:spPr bwMode="auto">
            <a:xfrm>
              <a:off x="8989279" y="1808262"/>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30" name="TextBox 229"/>
            <p:cNvSpPr txBox="1"/>
            <p:nvPr/>
          </p:nvSpPr>
          <p:spPr>
            <a:xfrm>
              <a:off x="9394675" y="2308937"/>
              <a:ext cx="1302950" cy="312073"/>
            </a:xfrm>
            <a:prstGeom prst="rect">
              <a:avLst/>
            </a:prstGeom>
            <a:no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Light"/>
                </a:rPr>
                <a:t>Azure Storage</a:t>
              </a:r>
            </a:p>
          </p:txBody>
        </p:sp>
        <p:grpSp>
          <p:nvGrpSpPr>
            <p:cNvPr id="231" name="Group 230"/>
            <p:cNvGrpSpPr/>
            <p:nvPr/>
          </p:nvGrpSpPr>
          <p:grpSpPr>
            <a:xfrm>
              <a:off x="9684371" y="2652195"/>
              <a:ext cx="887435" cy="330503"/>
              <a:chOff x="11887079" y="828194"/>
              <a:chExt cx="887435" cy="330503"/>
            </a:xfrm>
          </p:grpSpPr>
          <p:sp>
            <p:nvSpPr>
              <p:cNvPr id="232" name="Flowchart: Document 231"/>
              <p:cNvSpPr/>
              <p:nvPr/>
            </p:nvSpPr>
            <p:spPr bwMode="auto">
              <a:xfrm flipH="1">
                <a:off x="11901067" y="828676"/>
                <a:ext cx="873447" cy="330021"/>
              </a:xfrm>
              <a:prstGeom prst="flowChartDocument">
                <a:avLst/>
              </a:prstGeom>
              <a:solidFill>
                <a:srgbClr val="00188F"/>
              </a:solidFill>
              <a:ln w="9525" cap="flat" cmpd="sng" algn="ctr">
                <a:noFill/>
                <a:prstDash val="solid"/>
                <a:headEnd type="none" w="med" len="med"/>
                <a:tailEnd type="none" w="med" len="med"/>
              </a:ln>
              <a:effectLst/>
            </p:spPr>
            <p:txBody>
              <a:bodyPr vert="horz" wrap="square" lIns="93256" tIns="46628" rIns="93256" bIns="46628" numCol="1" rtlCol="0"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612" b="0" i="0" u="none" strike="noStrike" kern="0" cap="none" spc="0" normalizeH="0" baseline="0" noProof="0" dirty="0">
                  <a:ln>
                    <a:noFill/>
                  </a:ln>
                  <a:solidFill>
                    <a:srgbClr val="FFFFFF"/>
                  </a:solidFill>
                  <a:effectLst/>
                  <a:uLnTx/>
                  <a:uFillTx/>
                </a:endParaRPr>
              </a:p>
            </p:txBody>
          </p:sp>
          <p:sp>
            <p:nvSpPr>
              <p:cNvPr id="233" name="TextBox 232"/>
              <p:cNvSpPr txBox="1"/>
              <p:nvPr/>
            </p:nvSpPr>
            <p:spPr>
              <a:xfrm>
                <a:off x="11887079" y="828194"/>
                <a:ext cx="867884" cy="226226"/>
              </a:xfrm>
              <a:prstGeom prst="rect">
                <a:avLst/>
              </a:prstGeom>
              <a:noFill/>
            </p:spPr>
            <p:txBody>
              <a:bodyPr wrap="none" lIns="69954" tIns="34978" rIns="69954" bIns="34978" rtlCol="0">
                <a:spAutoFit/>
              </a:bodyPr>
              <a:lstStyle/>
              <a:p>
                <a:pPr marL="0" marR="0" lvl="0" indent="0" defTabSz="932559"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rPr>
                  <a:t>sabcp01bl21</a:t>
                </a:r>
              </a:p>
            </p:txBody>
          </p:sp>
        </p:grpSp>
      </p:grpSp>
      <p:grpSp>
        <p:nvGrpSpPr>
          <p:cNvPr id="234" name="Group 2"/>
          <p:cNvGrpSpPr/>
          <p:nvPr/>
        </p:nvGrpSpPr>
        <p:grpSpPr>
          <a:xfrm>
            <a:off x="-1203" y="6642734"/>
            <a:ext cx="12436795" cy="361047"/>
            <a:chOff x="2577137" y="4571778"/>
            <a:chExt cx="9101124" cy="1390560"/>
          </a:xfrm>
        </p:grpSpPr>
        <p:sp>
          <p:nvSpPr>
            <p:cNvPr id="235"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236"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2738844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grpId="1" nodeType="withEffect">
                                  <p:stCondLst>
                                    <p:cond delay="5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childTnLst>
                                </p:cTn>
                              </p:par>
                              <p:par>
                                <p:cTn id="11" presetID="8" presetClass="emph" presetSubtype="0" decel="100000" fill="hold" grpId="0" nodeType="withEffect">
                                  <p:stCondLst>
                                    <p:cond delay="500"/>
                                  </p:stCondLst>
                                  <p:childTnLst>
                                    <p:animRot by="21600000">
                                      <p:cBhvr>
                                        <p:cTn id="12" dur="1000" fill="hold"/>
                                        <p:tgtEl>
                                          <p:spTgt spid="219"/>
                                        </p:tgtEl>
                                        <p:attrNameLst>
                                          <p:attrName>r</p:attrName>
                                        </p:attrNameLst>
                                      </p:cBhvr>
                                    </p:animRot>
                                  </p:childTnLst>
                                </p:cTn>
                              </p:par>
                              <p:par>
                                <p:cTn id="13" presetID="42" presetClass="entr" presetSubtype="0" fill="hold" nodeType="withEffect">
                                  <p:stCondLst>
                                    <p:cond delay="500"/>
                                  </p:stCondLst>
                                  <p:childTnLst>
                                    <p:set>
                                      <p:cBhvr>
                                        <p:cTn id="14" dur="1" fill="hold">
                                          <p:stCondLst>
                                            <p:cond delay="0"/>
                                          </p:stCondLst>
                                        </p:cTn>
                                        <p:tgtEl>
                                          <p:spTgt spid="222"/>
                                        </p:tgtEl>
                                        <p:attrNameLst>
                                          <p:attrName>style.visibility</p:attrName>
                                        </p:attrNameLst>
                                      </p:cBhvr>
                                      <p:to>
                                        <p:strVal val="visible"/>
                                      </p:to>
                                    </p:set>
                                    <p:animEffect transition="in" filter="fade">
                                      <p:cBhvr>
                                        <p:cTn id="15" dur="1000"/>
                                        <p:tgtEl>
                                          <p:spTgt spid="222"/>
                                        </p:tgtEl>
                                      </p:cBhvr>
                                    </p:animEffect>
                                    <p:anim calcmode="lin" valueType="num">
                                      <p:cBhvr>
                                        <p:cTn id="16" dur="1000" fill="hold"/>
                                        <p:tgtEl>
                                          <p:spTgt spid="222"/>
                                        </p:tgtEl>
                                        <p:attrNameLst>
                                          <p:attrName>ppt_x</p:attrName>
                                        </p:attrNameLst>
                                      </p:cBhvr>
                                      <p:tavLst>
                                        <p:tav tm="0">
                                          <p:val>
                                            <p:strVal val="#ppt_x"/>
                                          </p:val>
                                        </p:tav>
                                        <p:tav tm="100000">
                                          <p:val>
                                            <p:strVal val="#ppt_x"/>
                                          </p:val>
                                        </p:tav>
                                      </p:tavLst>
                                    </p:anim>
                                    <p:anim calcmode="lin" valueType="num">
                                      <p:cBhvr>
                                        <p:cTn id="17" dur="1000" fill="hold"/>
                                        <p:tgtEl>
                                          <p:spTgt spid="22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228"/>
                                        </p:tgtEl>
                                        <p:attrNameLst>
                                          <p:attrName>style.visibility</p:attrName>
                                        </p:attrNameLst>
                                      </p:cBhvr>
                                      <p:to>
                                        <p:strVal val="visible"/>
                                      </p:to>
                                    </p:set>
                                    <p:animEffect transition="in" filter="fade">
                                      <p:cBhvr>
                                        <p:cTn id="20" dur="1000"/>
                                        <p:tgtEl>
                                          <p:spTgt spid="228"/>
                                        </p:tgtEl>
                                      </p:cBhvr>
                                    </p:animEffect>
                                    <p:anim calcmode="lin" valueType="num">
                                      <p:cBhvr>
                                        <p:cTn id="21" dur="1000" fill="hold"/>
                                        <p:tgtEl>
                                          <p:spTgt spid="228"/>
                                        </p:tgtEl>
                                        <p:attrNameLst>
                                          <p:attrName>ppt_x</p:attrName>
                                        </p:attrNameLst>
                                      </p:cBhvr>
                                      <p:tavLst>
                                        <p:tav tm="0">
                                          <p:val>
                                            <p:strVal val="#ppt_x"/>
                                          </p:val>
                                        </p:tav>
                                        <p:tav tm="100000">
                                          <p:val>
                                            <p:strVal val="#ppt_x"/>
                                          </p:val>
                                        </p:tav>
                                      </p:tavLst>
                                    </p:anim>
                                    <p:anim calcmode="lin" valueType="num">
                                      <p:cBhvr>
                                        <p:cTn id="22" dur="1000" fill="hold"/>
                                        <p:tgtEl>
                                          <p:spTgt spid="2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219" grpId="0" animBg="1"/>
      <p:bldP spid="2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275481" y="45853"/>
            <a:ext cx="11887878" cy="917575"/>
          </a:xfrm>
        </p:spPr>
        <p:txBody>
          <a:bodyPr/>
          <a:lstStyle/>
          <a:p>
            <a:r>
              <a:rPr lang="en-US" sz="4488" dirty="0">
                <a:solidFill>
                  <a:srgbClr val="0070C0"/>
                </a:solidFill>
              </a:rPr>
              <a:t>Row-Level Security</a:t>
            </a:r>
          </a:p>
        </p:txBody>
      </p:sp>
      <p:grpSp>
        <p:nvGrpSpPr>
          <p:cNvPr id="254" name="Group 2"/>
          <p:cNvGrpSpPr/>
          <p:nvPr/>
        </p:nvGrpSpPr>
        <p:grpSpPr>
          <a:xfrm>
            <a:off x="-1203" y="6642734"/>
            <a:ext cx="12436795" cy="361047"/>
            <a:chOff x="2577137" y="4571778"/>
            <a:chExt cx="9101124" cy="1390560"/>
          </a:xfrm>
        </p:grpSpPr>
        <p:sp>
          <p:nvSpPr>
            <p:cNvPr id="255"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256"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
        <p:nvSpPr>
          <p:cNvPr id="307" name="Content Placeholder 1"/>
          <p:cNvSpPr txBox="1">
            <a:spLocks/>
          </p:cNvSpPr>
          <p:nvPr/>
        </p:nvSpPr>
        <p:spPr>
          <a:xfrm>
            <a:off x="408484" y="1913424"/>
            <a:ext cx="6227756" cy="3037714"/>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Fine-grained access control over specific rows in a database table</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Help prevent unauthorized access when multiple users share the same tables, or to implement connection filtering in multi-tenant applications</a:t>
            </a:r>
          </a:p>
          <a:p>
            <a:pPr marL="0" marR="0" lvl="0" indent="0" algn="l" defTabSz="634092" rtl="0" eaLnBrk="1" fontAlgn="auto" latinLnBrk="0" hangingPunct="1">
              <a:lnSpc>
                <a:spcPct val="100000"/>
              </a:lnSpc>
              <a:spcBef>
                <a:spcPts val="612"/>
              </a:spcBef>
              <a:spcAft>
                <a:spcPts val="612"/>
              </a:spcAft>
              <a:buClrTx/>
              <a:buSzTx/>
              <a:buFont typeface="Arial"/>
              <a:buNone/>
              <a:tabLst/>
              <a:defRPr/>
            </a:pPr>
            <a:endParaRPr kumimoji="0" lang="en-US" sz="2040" b="0" i="0" u="none" strike="noStrike" kern="1200" cap="none" spc="0" normalizeH="0" baseline="0" noProof="0" dirty="0">
              <a:ln>
                <a:noFill/>
              </a:ln>
              <a:solidFill>
                <a:srgbClr val="000000"/>
              </a:solidFill>
              <a:effectLst/>
              <a:uLnTx/>
              <a:uFillTx/>
              <a:latin typeface="Segoe UI Light"/>
              <a:ea typeface="+mn-ea"/>
              <a:cs typeface="Segoe UI"/>
            </a:endParaRPr>
          </a:p>
        </p:txBody>
      </p:sp>
      <p:sp>
        <p:nvSpPr>
          <p:cNvPr id="308" name="Rectangle 307"/>
          <p:cNvSpPr/>
          <p:nvPr/>
        </p:nvSpPr>
        <p:spPr>
          <a:xfrm>
            <a:off x="556194" y="948218"/>
            <a:ext cx="11409783" cy="542399"/>
          </a:xfrm>
          <a:prstGeom prst="rect">
            <a:avLst/>
          </a:prstGeom>
        </p:spPr>
        <p:txBody>
          <a:bodyPr wrap="square">
            <a:spAutoFit/>
          </a:bodyPr>
          <a:lstStyle/>
          <a:p>
            <a:pPr marL="0" marR="0" lvl="0" indent="0" defTabSz="634092" eaLnBrk="1" fontAlgn="auto" latinLnBrk="0" hangingPunct="1">
              <a:lnSpc>
                <a:spcPct val="100000"/>
              </a:lnSpc>
              <a:spcBef>
                <a:spcPts val="0"/>
              </a:spcBef>
              <a:spcAft>
                <a:spcPts val="1224"/>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rPr>
              <a:t>Protect data privacy by ensuring the right access across rows</a:t>
            </a:r>
          </a:p>
        </p:txBody>
      </p:sp>
      <p:grpSp>
        <p:nvGrpSpPr>
          <p:cNvPr id="492" name="Group 491"/>
          <p:cNvGrpSpPr/>
          <p:nvPr/>
        </p:nvGrpSpPr>
        <p:grpSpPr>
          <a:xfrm>
            <a:off x="5346272" y="5112147"/>
            <a:ext cx="3794234" cy="1529525"/>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5"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2"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3"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4"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5"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0"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1"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2"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3" name="Rectangle 26"/>
              <p:cNvSpPr>
                <a:spLocks noChangeArrowheads="1"/>
              </p:cNvSpPr>
              <p:nvPr/>
            </p:nvSpPr>
            <p:spPr bwMode="auto">
              <a:xfrm>
                <a:off x="4767723" y="5044585"/>
                <a:ext cx="779544" cy="165684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Rectangle 27"/>
              <p:cNvSpPr>
                <a:spLocks noChangeArrowheads="1"/>
              </p:cNvSpPr>
              <p:nvPr/>
            </p:nvSpPr>
            <p:spPr bwMode="auto">
              <a:xfrm>
                <a:off x="5195373" y="6504706"/>
                <a:ext cx="103858" cy="1967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Rectangle 28"/>
              <p:cNvSpPr>
                <a:spLocks noChangeArrowheads="1"/>
              </p:cNvSpPr>
              <p:nvPr/>
            </p:nvSpPr>
            <p:spPr bwMode="auto">
              <a:xfrm>
                <a:off x="5019425" y="6504706"/>
                <a:ext cx="103858" cy="1967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Rectangle 29"/>
              <p:cNvSpPr>
                <a:spLocks noChangeArrowheads="1"/>
              </p:cNvSpPr>
              <p:nvPr/>
            </p:nvSpPr>
            <p:spPr bwMode="auto">
              <a:xfrm>
                <a:off x="4845921" y="5818021"/>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Rectangle 30"/>
              <p:cNvSpPr>
                <a:spLocks noChangeArrowheads="1"/>
              </p:cNvSpPr>
              <p:nvPr/>
            </p:nvSpPr>
            <p:spPr bwMode="auto">
              <a:xfrm>
                <a:off x="4845921" y="599396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8" name="Rectangle 31"/>
              <p:cNvSpPr>
                <a:spLocks noChangeArrowheads="1"/>
              </p:cNvSpPr>
              <p:nvPr/>
            </p:nvSpPr>
            <p:spPr bwMode="auto">
              <a:xfrm>
                <a:off x="4845921" y="6167473"/>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9" name="Rectangle 32"/>
              <p:cNvSpPr>
                <a:spLocks noChangeArrowheads="1"/>
              </p:cNvSpPr>
              <p:nvPr/>
            </p:nvSpPr>
            <p:spPr bwMode="auto">
              <a:xfrm>
                <a:off x="4845921" y="6343420"/>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0" name="Rectangle 33"/>
              <p:cNvSpPr>
                <a:spLocks noChangeArrowheads="1"/>
              </p:cNvSpPr>
              <p:nvPr/>
            </p:nvSpPr>
            <p:spPr bwMode="auto">
              <a:xfrm>
                <a:off x="4845921" y="5468570"/>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1" name="Rectangle 34"/>
              <p:cNvSpPr>
                <a:spLocks noChangeArrowheads="1"/>
              </p:cNvSpPr>
              <p:nvPr/>
            </p:nvSpPr>
            <p:spPr bwMode="auto">
              <a:xfrm>
                <a:off x="4845921" y="5644518"/>
                <a:ext cx="625591" cy="97749"/>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2" name="Rectangle 35"/>
              <p:cNvSpPr>
                <a:spLocks noChangeArrowheads="1"/>
              </p:cNvSpPr>
              <p:nvPr/>
            </p:nvSpPr>
            <p:spPr bwMode="auto">
              <a:xfrm>
                <a:off x="4845921" y="511911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3" name="Rectangle 36"/>
              <p:cNvSpPr>
                <a:spLocks noChangeArrowheads="1"/>
              </p:cNvSpPr>
              <p:nvPr/>
            </p:nvSpPr>
            <p:spPr bwMode="auto">
              <a:xfrm>
                <a:off x="4845921" y="5295066"/>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6" name="Rectangle 39"/>
              <p:cNvSpPr>
                <a:spLocks noChangeArrowheads="1"/>
              </p:cNvSpPr>
              <p:nvPr/>
            </p:nvSpPr>
            <p:spPr bwMode="auto">
              <a:xfrm>
                <a:off x="8670336" y="5381818"/>
                <a:ext cx="1058129" cy="1319606"/>
              </a:xfrm>
              <a:prstGeom prst="rect">
                <a:avLst/>
              </a:prstGeom>
              <a:solidFill>
                <a:srgbClr val="FFFFFF">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7"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8"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9"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0"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1"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2"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3"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4" name="Rectangle 47"/>
              <p:cNvSpPr>
                <a:spLocks noChangeArrowheads="1"/>
              </p:cNvSpPr>
              <p:nvPr/>
            </p:nvSpPr>
            <p:spPr bwMode="auto">
              <a:xfrm>
                <a:off x="9728465" y="6634222"/>
                <a:ext cx="2531689"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5"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6" name="Rectangle 49"/>
              <p:cNvSpPr>
                <a:spLocks noChangeArrowheads="1"/>
              </p:cNvSpPr>
              <p:nvPr/>
            </p:nvSpPr>
            <p:spPr bwMode="auto">
              <a:xfrm>
                <a:off x="7380053" y="3500156"/>
                <a:ext cx="1055684" cy="320126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7"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8"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9"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0"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1"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2"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3"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4"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5"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6"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7"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8" name="Rectangle 62"/>
              <p:cNvSpPr>
                <a:spLocks noChangeArrowheads="1"/>
              </p:cNvSpPr>
              <p:nvPr/>
            </p:nvSpPr>
            <p:spPr bwMode="auto">
              <a:xfrm>
                <a:off x="7483913" y="384105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9"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0" name="Rectangle 64"/>
              <p:cNvSpPr>
                <a:spLocks noChangeArrowheads="1"/>
              </p:cNvSpPr>
              <p:nvPr/>
            </p:nvSpPr>
            <p:spPr bwMode="auto">
              <a:xfrm>
                <a:off x="7483913" y="359790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1"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2"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3"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4"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5"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6"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7"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8"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9"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0"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1"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2" name="Rectangle 76"/>
              <p:cNvSpPr>
                <a:spLocks noChangeArrowheads="1"/>
              </p:cNvSpPr>
              <p:nvPr/>
            </p:nvSpPr>
            <p:spPr bwMode="auto">
              <a:xfrm>
                <a:off x="8322861"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3"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4" name="Rectangle 79"/>
              <p:cNvSpPr>
                <a:spLocks noChangeArrowheads="1"/>
              </p:cNvSpPr>
              <p:nvPr/>
            </p:nvSpPr>
            <p:spPr bwMode="auto">
              <a:xfrm>
                <a:off x="5318780" y="5044584"/>
                <a:ext cx="101414" cy="165419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7"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8" name="Rectangle 77"/>
              <p:cNvSpPr>
                <a:spLocks noChangeArrowheads="1"/>
              </p:cNvSpPr>
              <p:nvPr/>
            </p:nvSpPr>
            <p:spPr bwMode="auto">
              <a:xfrm>
                <a:off x="6155100" y="6634222"/>
                <a:ext cx="1142438"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9" name="Rectangle 76"/>
              <p:cNvSpPr>
                <a:spLocks noChangeArrowheads="1"/>
              </p:cNvSpPr>
              <p:nvPr/>
            </p:nvSpPr>
            <p:spPr bwMode="auto">
              <a:xfrm>
                <a:off x="8522022"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nvGrpSpPr>
          <p:cNvPr id="493" name="Group 492"/>
          <p:cNvGrpSpPr/>
          <p:nvPr/>
        </p:nvGrpSpPr>
        <p:grpSpPr>
          <a:xfrm>
            <a:off x="8640919" y="5112147"/>
            <a:ext cx="3794234" cy="1529525"/>
            <a:chOff x="4092791" y="3635676"/>
            <a:chExt cx="8355063" cy="3368075"/>
          </a:xfrm>
        </p:grpSpPr>
        <p:grpSp>
          <p:nvGrpSpPr>
            <p:cNvPr id="494" name="Group 493"/>
            <p:cNvGrpSpPr/>
            <p:nvPr/>
          </p:nvGrpSpPr>
          <p:grpSpPr>
            <a:xfrm>
              <a:off x="4092791" y="3635676"/>
              <a:ext cx="8355063" cy="3368075"/>
              <a:chOff x="3324709" y="3101831"/>
              <a:chExt cx="8935445" cy="3602037"/>
            </a:xfrm>
          </p:grpSpPr>
          <p:sp>
            <p:nvSpPr>
              <p:cNvPr id="4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498" name="Rectangle 6"/>
              <p:cNvSpPr>
                <a:spLocks noChangeArrowheads="1"/>
              </p:cNvSpPr>
              <p:nvPr/>
            </p:nvSpPr>
            <p:spPr bwMode="auto">
              <a:xfrm>
                <a:off x="6464880" y="5419697"/>
                <a:ext cx="531508"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499"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0" name="Rectangle 8"/>
              <p:cNvSpPr>
                <a:spLocks noChangeArrowheads="1"/>
              </p:cNvSpPr>
              <p:nvPr/>
            </p:nvSpPr>
            <p:spPr bwMode="auto">
              <a:xfrm>
                <a:off x="6996391" y="5682395"/>
                <a:ext cx="475302" cy="951828"/>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1" name="Rectangle 9"/>
              <p:cNvSpPr>
                <a:spLocks noChangeArrowheads="1"/>
              </p:cNvSpPr>
              <p:nvPr/>
            </p:nvSpPr>
            <p:spPr bwMode="auto">
              <a:xfrm>
                <a:off x="7189445" y="5235195"/>
                <a:ext cx="476525" cy="13990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2" name="Rectangle 10"/>
              <p:cNvSpPr>
                <a:spLocks noChangeArrowheads="1"/>
              </p:cNvSpPr>
              <p:nvPr/>
            </p:nvSpPr>
            <p:spPr bwMode="auto">
              <a:xfrm>
                <a:off x="10228205"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3" name="Rectangle 11"/>
              <p:cNvSpPr>
                <a:spLocks noChangeArrowheads="1"/>
              </p:cNvSpPr>
              <p:nvPr/>
            </p:nvSpPr>
            <p:spPr bwMode="auto">
              <a:xfrm>
                <a:off x="10075472"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4" name="Rectangle 12"/>
              <p:cNvSpPr>
                <a:spLocks noChangeArrowheads="1"/>
              </p:cNvSpPr>
              <p:nvPr/>
            </p:nvSpPr>
            <p:spPr bwMode="auto">
              <a:xfrm>
                <a:off x="10759713" y="5682395"/>
                <a:ext cx="475302" cy="9518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5" name="Rectangle 13"/>
              <p:cNvSpPr>
                <a:spLocks noChangeArrowheads="1"/>
              </p:cNvSpPr>
              <p:nvPr/>
            </p:nvSpPr>
            <p:spPr bwMode="auto">
              <a:xfrm>
                <a:off x="10952766" y="5235195"/>
                <a:ext cx="476525" cy="1399028"/>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6"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8"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09"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0"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1"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2"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3"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4"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5"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6"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7"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8"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19"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0" name="Rectangle 29"/>
              <p:cNvSpPr>
                <a:spLocks noChangeArrowheads="1"/>
              </p:cNvSpPr>
              <p:nvPr/>
            </p:nvSpPr>
            <p:spPr bwMode="auto">
              <a:xfrm>
                <a:off x="4845921" y="5818021"/>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1" name="Rectangle 30"/>
              <p:cNvSpPr>
                <a:spLocks noChangeArrowheads="1"/>
              </p:cNvSpPr>
              <p:nvPr/>
            </p:nvSpPr>
            <p:spPr bwMode="auto">
              <a:xfrm>
                <a:off x="4845921" y="599396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2" name="Rectangle 31"/>
              <p:cNvSpPr>
                <a:spLocks noChangeArrowheads="1"/>
              </p:cNvSpPr>
              <p:nvPr/>
            </p:nvSpPr>
            <p:spPr bwMode="auto">
              <a:xfrm>
                <a:off x="4845921" y="6167473"/>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3" name="Rectangle 32"/>
              <p:cNvSpPr>
                <a:spLocks noChangeArrowheads="1"/>
              </p:cNvSpPr>
              <p:nvPr/>
            </p:nvSpPr>
            <p:spPr bwMode="auto">
              <a:xfrm>
                <a:off x="4845921" y="6343420"/>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4" name="Rectangle 33"/>
              <p:cNvSpPr>
                <a:spLocks noChangeArrowheads="1"/>
              </p:cNvSpPr>
              <p:nvPr/>
            </p:nvSpPr>
            <p:spPr bwMode="auto">
              <a:xfrm>
                <a:off x="4845921" y="5468570"/>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5" name="Rectangle 34"/>
              <p:cNvSpPr>
                <a:spLocks noChangeArrowheads="1"/>
              </p:cNvSpPr>
              <p:nvPr/>
            </p:nvSpPr>
            <p:spPr bwMode="auto">
              <a:xfrm>
                <a:off x="4845921" y="5644518"/>
                <a:ext cx="625591"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6" name="Rectangle 35"/>
              <p:cNvSpPr>
                <a:spLocks noChangeArrowheads="1"/>
              </p:cNvSpPr>
              <p:nvPr/>
            </p:nvSpPr>
            <p:spPr bwMode="auto">
              <a:xfrm>
                <a:off x="4845921" y="511911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7" name="Rectangle 36"/>
              <p:cNvSpPr>
                <a:spLocks noChangeArrowheads="1"/>
              </p:cNvSpPr>
              <p:nvPr/>
            </p:nvSpPr>
            <p:spPr bwMode="auto">
              <a:xfrm>
                <a:off x="4845921" y="5295066"/>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8"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29"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0" name="Rectangle 39"/>
              <p:cNvSpPr>
                <a:spLocks noChangeArrowheads="1"/>
              </p:cNvSpPr>
              <p:nvPr/>
            </p:nvSpPr>
            <p:spPr bwMode="auto">
              <a:xfrm>
                <a:off x="8670336" y="5381818"/>
                <a:ext cx="1058129" cy="1319606"/>
              </a:xfrm>
              <a:prstGeom prst="rect">
                <a:avLst/>
              </a:prstGeom>
              <a:solidFill>
                <a:srgbClr val="FFFFFF">
                  <a:lumMod val="6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1" name="Rectangle 40"/>
              <p:cNvSpPr>
                <a:spLocks noChangeArrowheads="1"/>
              </p:cNvSpPr>
              <p:nvPr/>
            </p:nvSpPr>
            <p:spPr bwMode="auto">
              <a:xfrm>
                <a:off x="8617797" y="5341497"/>
                <a:ext cx="1163209" cy="40322"/>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2" name="Rectangle 41"/>
              <p:cNvSpPr>
                <a:spLocks noChangeArrowheads="1"/>
              </p:cNvSpPr>
              <p:nvPr/>
            </p:nvSpPr>
            <p:spPr bwMode="auto">
              <a:xfrm>
                <a:off x="9253163"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3" name="Rectangle 42"/>
              <p:cNvSpPr>
                <a:spLocks noChangeArrowheads="1"/>
              </p:cNvSpPr>
              <p:nvPr/>
            </p:nvSpPr>
            <p:spPr bwMode="auto">
              <a:xfrm>
                <a:off x="9013678"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4" name="Rectangle 43"/>
              <p:cNvSpPr>
                <a:spLocks noChangeArrowheads="1"/>
              </p:cNvSpPr>
              <p:nvPr/>
            </p:nvSpPr>
            <p:spPr bwMode="auto">
              <a:xfrm>
                <a:off x="8776638" y="5500338"/>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5" name="Rectangle 44"/>
              <p:cNvSpPr>
                <a:spLocks noChangeArrowheads="1"/>
              </p:cNvSpPr>
              <p:nvPr/>
            </p:nvSpPr>
            <p:spPr bwMode="auto">
              <a:xfrm>
                <a:off x="8776638" y="5737379"/>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6" name="Rectangle 45"/>
              <p:cNvSpPr>
                <a:spLocks noChangeArrowheads="1"/>
              </p:cNvSpPr>
              <p:nvPr/>
            </p:nvSpPr>
            <p:spPr bwMode="auto">
              <a:xfrm>
                <a:off x="8776638" y="5976863"/>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7" name="Rectangle 46"/>
              <p:cNvSpPr>
                <a:spLocks noChangeArrowheads="1"/>
              </p:cNvSpPr>
              <p:nvPr/>
            </p:nvSpPr>
            <p:spPr bwMode="auto">
              <a:xfrm>
                <a:off x="8776638" y="6212681"/>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8"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39" name="Rectangle 49"/>
              <p:cNvSpPr>
                <a:spLocks noChangeArrowheads="1"/>
              </p:cNvSpPr>
              <p:nvPr/>
            </p:nvSpPr>
            <p:spPr bwMode="auto">
              <a:xfrm>
                <a:off x="7380053" y="4689026"/>
                <a:ext cx="1055684" cy="2012399"/>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0" name="Rectangle 51"/>
              <p:cNvSpPr>
                <a:spLocks noChangeArrowheads="1"/>
              </p:cNvSpPr>
              <p:nvPr/>
            </p:nvSpPr>
            <p:spPr bwMode="auto">
              <a:xfrm>
                <a:off x="7959215" y="6435059"/>
                <a:ext cx="139292"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1" name="Rectangle 52"/>
              <p:cNvSpPr>
                <a:spLocks noChangeArrowheads="1"/>
              </p:cNvSpPr>
              <p:nvPr/>
            </p:nvSpPr>
            <p:spPr bwMode="auto">
              <a:xfrm>
                <a:off x="7723397" y="6435059"/>
                <a:ext cx="135626"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2" name="Rectangle 53"/>
              <p:cNvSpPr>
                <a:spLocks noChangeArrowheads="1"/>
              </p:cNvSpPr>
              <p:nvPr/>
            </p:nvSpPr>
            <p:spPr bwMode="auto">
              <a:xfrm>
                <a:off x="7483913" y="5500338"/>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3" name="Rectangle 54"/>
              <p:cNvSpPr>
                <a:spLocks noChangeArrowheads="1"/>
              </p:cNvSpPr>
              <p:nvPr/>
            </p:nvSpPr>
            <p:spPr bwMode="auto">
              <a:xfrm>
                <a:off x="7483913" y="573737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4" name="Rectangle 55"/>
              <p:cNvSpPr>
                <a:spLocks noChangeArrowheads="1"/>
              </p:cNvSpPr>
              <p:nvPr/>
            </p:nvSpPr>
            <p:spPr bwMode="auto">
              <a:xfrm>
                <a:off x="7483913" y="5976863"/>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5" name="Rectangle 56"/>
              <p:cNvSpPr>
                <a:spLocks noChangeArrowheads="1"/>
              </p:cNvSpPr>
              <p:nvPr/>
            </p:nvSpPr>
            <p:spPr bwMode="auto">
              <a:xfrm>
                <a:off x="7483913" y="6212681"/>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6" name="Rectangle 57"/>
              <p:cNvSpPr>
                <a:spLocks noChangeArrowheads="1"/>
              </p:cNvSpPr>
              <p:nvPr/>
            </p:nvSpPr>
            <p:spPr bwMode="auto">
              <a:xfrm>
                <a:off x="7483913" y="5027479"/>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7" name="Rectangle 58"/>
              <p:cNvSpPr>
                <a:spLocks noChangeArrowheads="1"/>
              </p:cNvSpPr>
              <p:nvPr/>
            </p:nvSpPr>
            <p:spPr bwMode="auto">
              <a:xfrm>
                <a:off x="7483913" y="5263298"/>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8" name="Rectangle 61"/>
              <p:cNvSpPr>
                <a:spLocks noChangeArrowheads="1"/>
              </p:cNvSpPr>
              <p:nvPr/>
            </p:nvSpPr>
            <p:spPr bwMode="auto">
              <a:xfrm>
                <a:off x="7483913" y="479043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49"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0"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1"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2"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3"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4"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5"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6"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7"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8"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59" name="Rectangle 75"/>
              <p:cNvSpPr>
                <a:spLocks noChangeArrowheads="1"/>
              </p:cNvSpPr>
              <p:nvPr/>
            </p:nvSpPr>
            <p:spPr bwMode="auto">
              <a:xfrm>
                <a:off x="5524053" y="4790439"/>
                <a:ext cx="854079" cy="1380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0" name="Rectangle 76"/>
              <p:cNvSpPr>
                <a:spLocks noChangeArrowheads="1"/>
              </p:cNvSpPr>
              <p:nvPr/>
            </p:nvSpPr>
            <p:spPr bwMode="auto">
              <a:xfrm>
                <a:off x="8586028"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1"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2"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3"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4"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5"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6"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7"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8"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69" name="Freeform 90"/>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0"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1"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2" name="Freeform 93"/>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3"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4"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5"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6"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7"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8"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79"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0"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1" name="Rectangle 76"/>
              <p:cNvSpPr>
                <a:spLocks noChangeArrowheads="1"/>
              </p:cNvSpPr>
              <p:nvPr/>
            </p:nvSpPr>
            <p:spPr bwMode="auto">
              <a:xfrm>
                <a:off x="8294494"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2" name="Freeform 90"/>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3"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4"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5" name="Rectangle 47"/>
              <p:cNvSpPr>
                <a:spLocks noChangeArrowheads="1"/>
              </p:cNvSpPr>
              <p:nvPr/>
            </p:nvSpPr>
            <p:spPr bwMode="auto">
              <a:xfrm>
                <a:off x="9728465" y="6634222"/>
                <a:ext cx="2531689"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495" name="Freeform 494"/>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496" name="Freeform 495"/>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246" name="Rectangle 20"/>
          <p:cNvSpPr>
            <a:spLocks noChangeArrowheads="1"/>
          </p:cNvSpPr>
          <p:nvPr/>
        </p:nvSpPr>
        <p:spPr bwMode="auto">
          <a:xfrm flipH="1">
            <a:off x="9723204" y="5910097"/>
            <a:ext cx="1291052" cy="2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247" name="Freeform 6"/>
          <p:cNvSpPr>
            <a:spLocks/>
          </p:cNvSpPr>
          <p:nvPr/>
        </p:nvSpPr>
        <p:spPr bwMode="auto">
          <a:xfrm flipH="1">
            <a:off x="7196002" y="1856383"/>
            <a:ext cx="3807003" cy="23800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sp>
        <p:nvSpPr>
          <p:cNvPr id="248" name="TextBox 247"/>
          <p:cNvSpPr txBox="1"/>
          <p:nvPr/>
        </p:nvSpPr>
        <p:spPr>
          <a:xfrm>
            <a:off x="8478776" y="3652684"/>
            <a:ext cx="1328888" cy="318286"/>
          </a:xfrm>
          <a:prstGeom prst="rect">
            <a:avLst/>
          </a:prstGeom>
          <a:no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ED7D31">
                    <a:lumMod val="50000"/>
                  </a:srgbClr>
                </a:solidFill>
                <a:effectLst/>
                <a:uLnTx/>
                <a:uFillTx/>
                <a:latin typeface="Segoe UI Light"/>
              </a:rPr>
              <a:t>SQL Database</a:t>
            </a:r>
          </a:p>
        </p:txBody>
      </p:sp>
      <p:sp>
        <p:nvSpPr>
          <p:cNvPr id="249" name="Freeform 248"/>
          <p:cNvSpPr>
            <a:spLocks noEditPoints="1"/>
          </p:cNvSpPr>
          <p:nvPr/>
        </p:nvSpPr>
        <p:spPr bwMode="auto">
          <a:xfrm flipH="1">
            <a:off x="8432705" y="2293160"/>
            <a:ext cx="1387255" cy="1403655"/>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sp>
        <p:nvSpPr>
          <p:cNvPr id="250" name="Rectangle 249"/>
          <p:cNvSpPr/>
          <p:nvPr/>
        </p:nvSpPr>
        <p:spPr bwMode="auto">
          <a:xfrm>
            <a:off x="8543888" y="2724367"/>
            <a:ext cx="1163533" cy="792211"/>
          </a:xfrm>
          <a:prstGeom prst="rect">
            <a:avLst/>
          </a:prstGeom>
          <a:solidFill>
            <a:srgbClr val="C9F1FF"/>
          </a:solidFill>
          <a:ln w="6350" cap="flat" cmpd="sng" algn="ctr">
            <a:solidFill>
              <a:srgbClr val="C9F1FF"/>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noFill/>
              <a:effectLst/>
              <a:uLnTx/>
              <a:uFillTx/>
              <a:latin typeface="Calibri" panose="020F0502020204030204"/>
              <a:ea typeface="Segoe UI" pitchFamily="34" charset="0"/>
              <a:cs typeface="Segoe UI" pitchFamily="34" charset="0"/>
            </a:endParaRPr>
          </a:p>
        </p:txBody>
      </p:sp>
      <p:cxnSp>
        <p:nvCxnSpPr>
          <p:cNvPr id="251" name="Straight Connector 250"/>
          <p:cNvCxnSpPr/>
          <p:nvPr/>
        </p:nvCxnSpPr>
        <p:spPr>
          <a:xfrm flipH="1" flipV="1">
            <a:off x="9243185" y="3354465"/>
            <a:ext cx="747312" cy="18151"/>
          </a:xfrm>
          <a:prstGeom prst="line">
            <a:avLst/>
          </a:prstGeom>
          <a:noFill/>
          <a:ln w="28575" cap="flat" cmpd="sng" algn="ctr">
            <a:solidFill>
              <a:srgbClr val="00B0F0"/>
            </a:solidFill>
            <a:prstDash val="sysDash"/>
            <a:miter lim="800000"/>
            <a:headEnd type="none"/>
            <a:tailEnd type="none"/>
          </a:ln>
          <a:effectLst/>
        </p:spPr>
      </p:cxnSp>
      <p:cxnSp>
        <p:nvCxnSpPr>
          <p:cNvPr id="252" name="Straight Connector 251"/>
          <p:cNvCxnSpPr/>
          <p:nvPr/>
        </p:nvCxnSpPr>
        <p:spPr>
          <a:xfrm flipH="1" flipV="1">
            <a:off x="9990497" y="3372881"/>
            <a:ext cx="21986" cy="1146399"/>
          </a:xfrm>
          <a:prstGeom prst="line">
            <a:avLst/>
          </a:prstGeom>
          <a:noFill/>
          <a:ln w="28575" cap="flat" cmpd="sng" algn="ctr">
            <a:solidFill>
              <a:srgbClr val="00B0F0"/>
            </a:solidFill>
            <a:prstDash val="sysDash"/>
            <a:miter lim="800000"/>
            <a:headEnd type="none"/>
            <a:tailEnd type="none"/>
          </a:ln>
          <a:effectLst/>
        </p:spPr>
      </p:cxnSp>
      <p:cxnSp>
        <p:nvCxnSpPr>
          <p:cNvPr id="253" name="Straight Connector 252"/>
          <p:cNvCxnSpPr/>
          <p:nvPr/>
        </p:nvCxnSpPr>
        <p:spPr>
          <a:xfrm flipH="1" flipV="1">
            <a:off x="9301012" y="3125512"/>
            <a:ext cx="1568526" cy="26982"/>
          </a:xfrm>
          <a:prstGeom prst="line">
            <a:avLst/>
          </a:prstGeom>
          <a:noFill/>
          <a:ln w="28575" cap="flat" cmpd="sng" algn="ctr">
            <a:solidFill>
              <a:srgbClr val="00B0F0"/>
            </a:solidFill>
            <a:prstDash val="sysDash"/>
            <a:miter lim="800000"/>
            <a:headEnd type="none"/>
            <a:tailEnd type="none"/>
          </a:ln>
          <a:effectLst/>
        </p:spPr>
      </p:cxnSp>
      <p:cxnSp>
        <p:nvCxnSpPr>
          <p:cNvPr id="257" name="Straight Connector 256"/>
          <p:cNvCxnSpPr/>
          <p:nvPr/>
        </p:nvCxnSpPr>
        <p:spPr>
          <a:xfrm flipH="1" flipV="1">
            <a:off x="10854249" y="3144642"/>
            <a:ext cx="26284" cy="1380187"/>
          </a:xfrm>
          <a:prstGeom prst="line">
            <a:avLst/>
          </a:prstGeom>
          <a:noFill/>
          <a:ln w="28575" cap="flat" cmpd="sng" algn="ctr">
            <a:solidFill>
              <a:srgbClr val="00B0F0"/>
            </a:solidFill>
            <a:prstDash val="sysDash"/>
            <a:miter lim="800000"/>
            <a:headEnd type="none"/>
            <a:tailEnd type="none"/>
          </a:ln>
          <a:effectLst/>
        </p:spPr>
      </p:cxnSp>
      <p:cxnSp>
        <p:nvCxnSpPr>
          <p:cNvPr id="258" name="Straight Connector 257"/>
          <p:cNvCxnSpPr/>
          <p:nvPr/>
        </p:nvCxnSpPr>
        <p:spPr>
          <a:xfrm flipH="1" flipV="1">
            <a:off x="9224421" y="2899771"/>
            <a:ext cx="2539680" cy="45176"/>
          </a:xfrm>
          <a:prstGeom prst="line">
            <a:avLst/>
          </a:prstGeom>
          <a:noFill/>
          <a:ln w="28575" cap="flat" cmpd="sng" algn="ctr">
            <a:solidFill>
              <a:srgbClr val="00B0F0"/>
            </a:solidFill>
            <a:prstDash val="sysDash"/>
            <a:miter lim="800000"/>
            <a:headEnd type="none"/>
            <a:tailEnd type="none"/>
          </a:ln>
          <a:effectLst/>
        </p:spPr>
      </p:cxnSp>
      <p:cxnSp>
        <p:nvCxnSpPr>
          <p:cNvPr id="259" name="Straight Connector 258"/>
          <p:cNvCxnSpPr/>
          <p:nvPr/>
        </p:nvCxnSpPr>
        <p:spPr>
          <a:xfrm flipV="1">
            <a:off x="11744285" y="2937095"/>
            <a:ext cx="4526" cy="1571358"/>
          </a:xfrm>
          <a:prstGeom prst="line">
            <a:avLst/>
          </a:prstGeom>
          <a:noFill/>
          <a:ln w="28575" cap="flat" cmpd="sng" algn="ctr">
            <a:solidFill>
              <a:srgbClr val="00B0F0"/>
            </a:solidFill>
            <a:prstDash val="sysDash"/>
            <a:miter lim="800000"/>
            <a:headEnd type="none"/>
            <a:tailEnd type="none"/>
          </a:ln>
          <a:effectLst/>
        </p:spPr>
      </p:cxnSp>
      <p:grpSp>
        <p:nvGrpSpPr>
          <p:cNvPr id="260" name="Group 259"/>
          <p:cNvGrpSpPr/>
          <p:nvPr/>
        </p:nvGrpSpPr>
        <p:grpSpPr>
          <a:xfrm>
            <a:off x="10593102" y="4032980"/>
            <a:ext cx="580440" cy="652554"/>
            <a:chOff x="5694218" y="4030957"/>
            <a:chExt cx="764771" cy="823540"/>
          </a:xfrm>
        </p:grpSpPr>
        <p:sp>
          <p:nvSpPr>
            <p:cNvPr id="261" name="Flowchart: Process 260"/>
            <p:cNvSpPr/>
            <p:nvPr/>
          </p:nvSpPr>
          <p:spPr bwMode="auto">
            <a:xfrm>
              <a:off x="5694218" y="4404350"/>
              <a:ext cx="764771" cy="450147"/>
            </a:xfrm>
            <a:prstGeom prst="flowChartProcess">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2" name="U-Turn Arrow 261"/>
            <p:cNvSpPr/>
            <p:nvPr/>
          </p:nvSpPr>
          <p:spPr bwMode="auto">
            <a:xfrm>
              <a:off x="5885412" y="4030957"/>
              <a:ext cx="432262" cy="73335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3" name="Oval 262"/>
            <p:cNvSpPr/>
            <p:nvPr/>
          </p:nvSpPr>
          <p:spPr bwMode="auto">
            <a:xfrm>
              <a:off x="6023884" y="4492254"/>
              <a:ext cx="104350" cy="95067"/>
            </a:xfrm>
            <a:prstGeom prst="ellipse">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4" name="Rectangle 263"/>
            <p:cNvSpPr/>
            <p:nvPr/>
          </p:nvSpPr>
          <p:spPr bwMode="auto">
            <a:xfrm>
              <a:off x="6051300" y="4556679"/>
              <a:ext cx="50291" cy="223338"/>
            </a:xfrm>
            <a:prstGeom prst="rect">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aphicFrame>
        <p:nvGraphicFramePr>
          <p:cNvPr id="265" name="Diagram 264"/>
          <p:cNvGraphicFramePr/>
          <p:nvPr>
            <p:extLst/>
          </p:nvPr>
        </p:nvGraphicFramePr>
        <p:xfrm>
          <a:off x="8432704" y="2799656"/>
          <a:ext cx="1304516" cy="67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1" name="Group 270"/>
          <p:cNvGrpSpPr/>
          <p:nvPr/>
        </p:nvGrpSpPr>
        <p:grpSpPr>
          <a:xfrm>
            <a:off x="9726816" y="3954987"/>
            <a:ext cx="580440" cy="652554"/>
            <a:chOff x="5694218" y="4030957"/>
            <a:chExt cx="764771" cy="823540"/>
          </a:xfrm>
        </p:grpSpPr>
        <p:sp>
          <p:nvSpPr>
            <p:cNvPr id="272" name="Flowchart: Process 271"/>
            <p:cNvSpPr/>
            <p:nvPr/>
          </p:nvSpPr>
          <p:spPr bwMode="auto">
            <a:xfrm>
              <a:off x="5694218" y="4404350"/>
              <a:ext cx="764771" cy="450147"/>
            </a:xfrm>
            <a:prstGeom prst="flowChartProcess">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3" name="U-Turn Arrow 272"/>
            <p:cNvSpPr/>
            <p:nvPr/>
          </p:nvSpPr>
          <p:spPr bwMode="auto">
            <a:xfrm>
              <a:off x="5885412" y="4030957"/>
              <a:ext cx="432262" cy="73335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4" name="Oval 273"/>
            <p:cNvSpPr/>
            <p:nvPr/>
          </p:nvSpPr>
          <p:spPr bwMode="auto">
            <a:xfrm>
              <a:off x="6023884" y="4492254"/>
              <a:ext cx="104350" cy="95067"/>
            </a:xfrm>
            <a:prstGeom prst="ellipse">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5" name="Rectangle 274"/>
            <p:cNvSpPr/>
            <p:nvPr/>
          </p:nvSpPr>
          <p:spPr bwMode="auto">
            <a:xfrm>
              <a:off x="6051300" y="4556679"/>
              <a:ext cx="50291" cy="223338"/>
            </a:xfrm>
            <a:prstGeom prst="rect">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76" name="Freeform 275"/>
          <p:cNvSpPr>
            <a:spLocks/>
          </p:cNvSpPr>
          <p:nvPr/>
        </p:nvSpPr>
        <p:spPr bwMode="auto">
          <a:xfrm>
            <a:off x="7606608" y="5245481"/>
            <a:ext cx="4828984" cy="141637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277" name="Freeform 29"/>
          <p:cNvSpPr>
            <a:spLocks/>
          </p:cNvSpPr>
          <p:nvPr/>
        </p:nvSpPr>
        <p:spPr bwMode="auto">
          <a:xfrm>
            <a:off x="7384624" y="6032506"/>
            <a:ext cx="3704177" cy="6233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278" name="Group 37"/>
          <p:cNvGrpSpPr/>
          <p:nvPr/>
        </p:nvGrpSpPr>
        <p:grpSpPr>
          <a:xfrm>
            <a:off x="9707421" y="4490423"/>
            <a:ext cx="636233" cy="1820754"/>
            <a:chOff x="5893176" y="3792885"/>
            <a:chExt cx="585200" cy="1674708"/>
          </a:xfrm>
        </p:grpSpPr>
        <p:sp>
          <p:nvSpPr>
            <p:cNvPr id="2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2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09"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0"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1"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2"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grpSp>
      <p:grpSp>
        <p:nvGrpSpPr>
          <p:cNvPr id="313" name="Group 37"/>
          <p:cNvGrpSpPr/>
          <p:nvPr/>
        </p:nvGrpSpPr>
        <p:grpSpPr>
          <a:xfrm>
            <a:off x="10595984" y="4587382"/>
            <a:ext cx="636233" cy="1820754"/>
            <a:chOff x="5893176" y="3792885"/>
            <a:chExt cx="585200" cy="1674708"/>
          </a:xfrm>
        </p:grpSpPr>
        <p:sp>
          <p:nvSpPr>
            <p:cNvPr id="3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grpSp>
      <p:grpSp>
        <p:nvGrpSpPr>
          <p:cNvPr id="346" name="Group 37"/>
          <p:cNvGrpSpPr/>
          <p:nvPr/>
        </p:nvGrpSpPr>
        <p:grpSpPr>
          <a:xfrm>
            <a:off x="11502237" y="4711409"/>
            <a:ext cx="636233" cy="1820754"/>
            <a:chOff x="5893176" y="3792885"/>
            <a:chExt cx="585200" cy="1674708"/>
          </a:xfrm>
        </p:grpSpPr>
        <p:sp>
          <p:nvSpPr>
            <p:cNvPr id="3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3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grpSp>
      <p:sp>
        <p:nvSpPr>
          <p:cNvPr id="2" name="Rectangle 1"/>
          <p:cNvSpPr/>
          <p:nvPr/>
        </p:nvSpPr>
        <p:spPr bwMode="auto">
          <a:xfrm>
            <a:off x="11502237" y="4191898"/>
            <a:ext cx="490572" cy="50877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379" name="Freeform 6"/>
          <p:cNvSpPr>
            <a:spLocks/>
          </p:cNvSpPr>
          <p:nvPr/>
        </p:nvSpPr>
        <p:spPr bwMode="auto">
          <a:xfrm>
            <a:off x="11592042" y="4313936"/>
            <a:ext cx="341679" cy="295830"/>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ysClr val="window" lastClr="FFFFFF"/>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454973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275481" y="45853"/>
            <a:ext cx="11887878" cy="917575"/>
          </a:xfrm>
        </p:spPr>
        <p:txBody>
          <a:bodyPr/>
          <a:lstStyle/>
          <a:p>
            <a:r>
              <a:rPr lang="en-US" sz="4488" dirty="0">
                <a:solidFill>
                  <a:srgbClr val="0070C0"/>
                </a:solidFill>
              </a:rPr>
              <a:t>Transparent Data Encryption</a:t>
            </a:r>
          </a:p>
        </p:txBody>
      </p:sp>
      <p:grpSp>
        <p:nvGrpSpPr>
          <p:cNvPr id="254" name="Group 2"/>
          <p:cNvGrpSpPr/>
          <p:nvPr/>
        </p:nvGrpSpPr>
        <p:grpSpPr>
          <a:xfrm>
            <a:off x="-1203" y="6642734"/>
            <a:ext cx="12436795" cy="361047"/>
            <a:chOff x="2577137" y="4571778"/>
            <a:chExt cx="9101124" cy="1390560"/>
          </a:xfrm>
        </p:grpSpPr>
        <p:sp>
          <p:nvSpPr>
            <p:cNvPr id="255"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256"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
        <p:nvSpPr>
          <p:cNvPr id="307" name="Content Placeholder 1"/>
          <p:cNvSpPr txBox="1">
            <a:spLocks/>
          </p:cNvSpPr>
          <p:nvPr/>
        </p:nvSpPr>
        <p:spPr>
          <a:xfrm>
            <a:off x="425603" y="1851117"/>
            <a:ext cx="7292077" cy="3037714"/>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Encrypted-at-rest</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SQL Database service manages your keys</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Segoe UI"/>
              </a:rPr>
              <a:t>Predictable encryption performance</a:t>
            </a:r>
          </a:p>
        </p:txBody>
      </p:sp>
      <p:sp>
        <p:nvSpPr>
          <p:cNvPr id="308" name="Rectangle 307"/>
          <p:cNvSpPr/>
          <p:nvPr/>
        </p:nvSpPr>
        <p:spPr>
          <a:xfrm>
            <a:off x="556194" y="948218"/>
            <a:ext cx="11409783" cy="531812"/>
          </a:xfrm>
          <a:prstGeom prst="rect">
            <a:avLst/>
          </a:prstGeom>
        </p:spPr>
        <p:txBody>
          <a:bodyPr wrap="square">
            <a:spAutoFit/>
          </a:bodyPr>
          <a:lstStyle/>
          <a:p>
            <a:pPr marL="0" marR="0" lvl="0" indent="0" defTabSz="634092" eaLnBrk="1" fontAlgn="auto" latinLnBrk="0" hangingPunct="1">
              <a:lnSpc>
                <a:spcPct val="100000"/>
              </a:lnSpc>
              <a:spcBef>
                <a:spcPts val="612"/>
              </a:spcBef>
              <a:spcAft>
                <a:spcPts val="612"/>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rPr>
              <a:t>Protect sensitive data stored in a SQL database from unauthorized access</a:t>
            </a:r>
          </a:p>
        </p:txBody>
      </p:sp>
      <p:sp>
        <p:nvSpPr>
          <p:cNvPr id="252" name="Rectangle 20"/>
          <p:cNvSpPr>
            <a:spLocks noChangeArrowheads="1"/>
          </p:cNvSpPr>
          <p:nvPr/>
        </p:nvSpPr>
        <p:spPr bwMode="auto">
          <a:xfrm flipH="1">
            <a:off x="9723204" y="5910097"/>
            <a:ext cx="1291052" cy="2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421" name="Freeform 6"/>
          <p:cNvSpPr>
            <a:spLocks/>
          </p:cNvSpPr>
          <p:nvPr/>
        </p:nvSpPr>
        <p:spPr bwMode="auto">
          <a:xfrm flipH="1">
            <a:off x="7196002" y="1606810"/>
            <a:ext cx="3807003" cy="23800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sp>
        <p:nvSpPr>
          <p:cNvPr id="422" name="TextBox 421"/>
          <p:cNvSpPr txBox="1"/>
          <p:nvPr/>
        </p:nvSpPr>
        <p:spPr>
          <a:xfrm>
            <a:off x="8478776" y="3652684"/>
            <a:ext cx="1328888" cy="318286"/>
          </a:xfrm>
          <a:prstGeom prst="rect">
            <a:avLst/>
          </a:prstGeom>
          <a:no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ED7D31">
                    <a:lumMod val="50000"/>
                  </a:srgbClr>
                </a:solidFill>
                <a:effectLst/>
                <a:uLnTx/>
                <a:uFillTx/>
                <a:latin typeface="Segoe UI Light"/>
              </a:rPr>
              <a:t>SQL Database</a:t>
            </a:r>
          </a:p>
        </p:txBody>
      </p:sp>
      <p:sp>
        <p:nvSpPr>
          <p:cNvPr id="456" name="Freeform 455"/>
          <p:cNvSpPr>
            <a:spLocks noEditPoints="1"/>
          </p:cNvSpPr>
          <p:nvPr/>
        </p:nvSpPr>
        <p:spPr bwMode="auto">
          <a:xfrm flipH="1">
            <a:off x="8432705" y="2293160"/>
            <a:ext cx="1387255" cy="1403655"/>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sp>
        <p:nvSpPr>
          <p:cNvPr id="711" name="Rectangle 710"/>
          <p:cNvSpPr/>
          <p:nvPr/>
        </p:nvSpPr>
        <p:spPr bwMode="auto">
          <a:xfrm>
            <a:off x="8543888" y="2724367"/>
            <a:ext cx="1163533" cy="792211"/>
          </a:xfrm>
          <a:prstGeom prst="rect">
            <a:avLst/>
          </a:prstGeom>
          <a:solidFill>
            <a:srgbClr val="C9F1FF"/>
          </a:solidFill>
          <a:ln w="6350" cap="flat" cmpd="sng" algn="ctr">
            <a:solidFill>
              <a:srgbClr val="C9F1FF"/>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noFill/>
              <a:effectLst/>
              <a:uLnTx/>
              <a:uFillTx/>
              <a:latin typeface="Calibri" panose="020F0502020204030204"/>
              <a:ea typeface="Segoe UI" pitchFamily="34" charset="0"/>
              <a:cs typeface="Segoe UI" pitchFamily="34" charset="0"/>
            </a:endParaRPr>
          </a:p>
        </p:txBody>
      </p:sp>
      <p:cxnSp>
        <p:nvCxnSpPr>
          <p:cNvPr id="717" name="Straight Connector 716"/>
          <p:cNvCxnSpPr>
            <a:stCxn id="686" idx="1"/>
          </p:cNvCxnSpPr>
          <p:nvPr/>
        </p:nvCxnSpPr>
        <p:spPr>
          <a:xfrm flipH="1" flipV="1">
            <a:off x="9958507" y="3665367"/>
            <a:ext cx="239702" cy="1631529"/>
          </a:xfrm>
          <a:prstGeom prst="line">
            <a:avLst/>
          </a:prstGeom>
          <a:noFill/>
          <a:ln w="28575" cap="flat" cmpd="sng" algn="ctr">
            <a:solidFill>
              <a:srgbClr val="00B0F0"/>
            </a:solidFill>
            <a:prstDash val="sysDash"/>
            <a:miter lim="800000"/>
            <a:headEnd type="none"/>
            <a:tailEnd type="none"/>
          </a:ln>
          <a:effectLst/>
        </p:spPr>
      </p:cxnSp>
      <p:graphicFrame>
        <p:nvGraphicFramePr>
          <p:cNvPr id="723" name="Diagram 722"/>
          <p:cNvGraphicFramePr/>
          <p:nvPr>
            <p:extLst/>
          </p:nvPr>
        </p:nvGraphicFramePr>
        <p:xfrm>
          <a:off x="8432704" y="2799656"/>
          <a:ext cx="1304516" cy="67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29" name="Group 728"/>
          <p:cNvGrpSpPr/>
          <p:nvPr/>
        </p:nvGrpSpPr>
        <p:grpSpPr>
          <a:xfrm>
            <a:off x="9245267" y="2646942"/>
            <a:ext cx="840155" cy="944537"/>
            <a:chOff x="5694218" y="4030957"/>
            <a:chExt cx="764771" cy="823540"/>
          </a:xfrm>
        </p:grpSpPr>
        <p:sp>
          <p:nvSpPr>
            <p:cNvPr id="730" name="Flowchart: Process 729"/>
            <p:cNvSpPr/>
            <p:nvPr/>
          </p:nvSpPr>
          <p:spPr bwMode="auto">
            <a:xfrm>
              <a:off x="5694218" y="4404350"/>
              <a:ext cx="764771" cy="450147"/>
            </a:xfrm>
            <a:prstGeom prst="flowChartProcess">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1" name="U-Turn Arrow 730"/>
            <p:cNvSpPr/>
            <p:nvPr/>
          </p:nvSpPr>
          <p:spPr bwMode="auto">
            <a:xfrm>
              <a:off x="5885412" y="4030957"/>
              <a:ext cx="432262" cy="73335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2" name="Oval 731"/>
            <p:cNvSpPr/>
            <p:nvPr/>
          </p:nvSpPr>
          <p:spPr bwMode="auto">
            <a:xfrm>
              <a:off x="6023884" y="4492254"/>
              <a:ext cx="104350" cy="95067"/>
            </a:xfrm>
            <a:prstGeom prst="ellipse">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3" name="Rectangle 732"/>
            <p:cNvSpPr/>
            <p:nvPr/>
          </p:nvSpPr>
          <p:spPr bwMode="auto">
            <a:xfrm>
              <a:off x="6051300" y="4556679"/>
              <a:ext cx="50291" cy="223338"/>
            </a:xfrm>
            <a:prstGeom prst="rect">
              <a:avLst/>
            </a:prstGeom>
            <a:solidFill>
              <a:srgbClr val="C9F1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34" name="Freeform 733"/>
          <p:cNvSpPr>
            <a:spLocks/>
          </p:cNvSpPr>
          <p:nvPr/>
        </p:nvSpPr>
        <p:spPr bwMode="auto">
          <a:xfrm>
            <a:off x="7606608" y="5245481"/>
            <a:ext cx="4828984" cy="141637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36" name="Freeform 29"/>
          <p:cNvSpPr>
            <a:spLocks/>
          </p:cNvSpPr>
          <p:nvPr/>
        </p:nvSpPr>
        <p:spPr bwMode="auto">
          <a:xfrm>
            <a:off x="7384624" y="6032506"/>
            <a:ext cx="3704177" cy="6233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490" name="Group 37"/>
          <p:cNvGrpSpPr/>
          <p:nvPr/>
        </p:nvGrpSpPr>
        <p:grpSpPr>
          <a:xfrm>
            <a:off x="10058694" y="4833806"/>
            <a:ext cx="636233" cy="1820754"/>
            <a:chOff x="5893176" y="3792885"/>
            <a:chExt cx="585200" cy="1674708"/>
          </a:xfrm>
        </p:grpSpPr>
        <p:sp>
          <p:nvSpPr>
            <p:cNvPr id="491"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6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0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sp>
          <p:nvSpPr>
            <p:cNvPr id="71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Calibri" panose="020F0502020204030204"/>
              </a:endParaRPr>
            </a:p>
          </p:txBody>
        </p:sp>
      </p:grpSp>
      <p:grpSp>
        <p:nvGrpSpPr>
          <p:cNvPr id="492" name="Group 491"/>
          <p:cNvGrpSpPr/>
          <p:nvPr/>
        </p:nvGrpSpPr>
        <p:grpSpPr>
          <a:xfrm>
            <a:off x="4505616" y="5112147"/>
            <a:ext cx="3794234" cy="1529525"/>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5"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2"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3"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4"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5"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0"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1"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2"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3" name="Rectangle 26"/>
              <p:cNvSpPr>
                <a:spLocks noChangeArrowheads="1"/>
              </p:cNvSpPr>
              <p:nvPr/>
            </p:nvSpPr>
            <p:spPr bwMode="auto">
              <a:xfrm>
                <a:off x="4767723" y="5044585"/>
                <a:ext cx="779544" cy="165684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Rectangle 27"/>
              <p:cNvSpPr>
                <a:spLocks noChangeArrowheads="1"/>
              </p:cNvSpPr>
              <p:nvPr/>
            </p:nvSpPr>
            <p:spPr bwMode="auto">
              <a:xfrm>
                <a:off x="5195373" y="6504706"/>
                <a:ext cx="103858" cy="1967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Rectangle 28"/>
              <p:cNvSpPr>
                <a:spLocks noChangeArrowheads="1"/>
              </p:cNvSpPr>
              <p:nvPr/>
            </p:nvSpPr>
            <p:spPr bwMode="auto">
              <a:xfrm>
                <a:off x="5019425" y="6504706"/>
                <a:ext cx="103858" cy="1967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Rectangle 29"/>
              <p:cNvSpPr>
                <a:spLocks noChangeArrowheads="1"/>
              </p:cNvSpPr>
              <p:nvPr/>
            </p:nvSpPr>
            <p:spPr bwMode="auto">
              <a:xfrm>
                <a:off x="4845921" y="5818021"/>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Rectangle 30"/>
              <p:cNvSpPr>
                <a:spLocks noChangeArrowheads="1"/>
              </p:cNvSpPr>
              <p:nvPr/>
            </p:nvSpPr>
            <p:spPr bwMode="auto">
              <a:xfrm>
                <a:off x="4845921" y="599396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8" name="Rectangle 31"/>
              <p:cNvSpPr>
                <a:spLocks noChangeArrowheads="1"/>
              </p:cNvSpPr>
              <p:nvPr/>
            </p:nvSpPr>
            <p:spPr bwMode="auto">
              <a:xfrm>
                <a:off x="4845921" y="6167473"/>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9" name="Rectangle 32"/>
              <p:cNvSpPr>
                <a:spLocks noChangeArrowheads="1"/>
              </p:cNvSpPr>
              <p:nvPr/>
            </p:nvSpPr>
            <p:spPr bwMode="auto">
              <a:xfrm>
                <a:off x="4845921" y="6343420"/>
                <a:ext cx="625591" cy="100192"/>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0" name="Rectangle 33"/>
              <p:cNvSpPr>
                <a:spLocks noChangeArrowheads="1"/>
              </p:cNvSpPr>
              <p:nvPr/>
            </p:nvSpPr>
            <p:spPr bwMode="auto">
              <a:xfrm>
                <a:off x="4845921" y="5468570"/>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1" name="Rectangle 34"/>
              <p:cNvSpPr>
                <a:spLocks noChangeArrowheads="1"/>
              </p:cNvSpPr>
              <p:nvPr/>
            </p:nvSpPr>
            <p:spPr bwMode="auto">
              <a:xfrm>
                <a:off x="4845921" y="5644518"/>
                <a:ext cx="625591" cy="97749"/>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2" name="Rectangle 35"/>
              <p:cNvSpPr>
                <a:spLocks noChangeArrowheads="1"/>
              </p:cNvSpPr>
              <p:nvPr/>
            </p:nvSpPr>
            <p:spPr bwMode="auto">
              <a:xfrm>
                <a:off x="4845921" y="5119119"/>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3" name="Rectangle 36"/>
              <p:cNvSpPr>
                <a:spLocks noChangeArrowheads="1"/>
              </p:cNvSpPr>
              <p:nvPr/>
            </p:nvSpPr>
            <p:spPr bwMode="auto">
              <a:xfrm>
                <a:off x="4845921" y="5295066"/>
                <a:ext cx="625591" cy="101415"/>
              </a:xfrm>
              <a:prstGeom prst="rect">
                <a:avLst/>
              </a:prstGeom>
              <a:solidFill>
                <a:srgbClr val="008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6" name="Rectangle 39"/>
              <p:cNvSpPr>
                <a:spLocks noChangeArrowheads="1"/>
              </p:cNvSpPr>
              <p:nvPr/>
            </p:nvSpPr>
            <p:spPr bwMode="auto">
              <a:xfrm>
                <a:off x="8670336" y="5381818"/>
                <a:ext cx="1058129" cy="1319606"/>
              </a:xfrm>
              <a:prstGeom prst="rect">
                <a:avLst/>
              </a:prstGeom>
              <a:solidFill>
                <a:srgbClr val="FFFFFF">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7"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8"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29"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0"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1"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2"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3"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4" name="Rectangle 47"/>
              <p:cNvSpPr>
                <a:spLocks noChangeArrowheads="1"/>
              </p:cNvSpPr>
              <p:nvPr/>
            </p:nvSpPr>
            <p:spPr bwMode="auto">
              <a:xfrm>
                <a:off x="9728465" y="6634222"/>
                <a:ext cx="2531689"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5"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6" name="Rectangle 49"/>
              <p:cNvSpPr>
                <a:spLocks noChangeArrowheads="1"/>
              </p:cNvSpPr>
              <p:nvPr/>
            </p:nvSpPr>
            <p:spPr bwMode="auto">
              <a:xfrm>
                <a:off x="7380053" y="3500156"/>
                <a:ext cx="1055684" cy="320126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7"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8"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39"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0"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1"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2"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3"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4"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5"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6"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7"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8" name="Rectangle 62"/>
              <p:cNvSpPr>
                <a:spLocks noChangeArrowheads="1"/>
              </p:cNvSpPr>
              <p:nvPr/>
            </p:nvSpPr>
            <p:spPr bwMode="auto">
              <a:xfrm>
                <a:off x="7483913" y="384105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49"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0" name="Rectangle 64"/>
              <p:cNvSpPr>
                <a:spLocks noChangeArrowheads="1"/>
              </p:cNvSpPr>
              <p:nvPr/>
            </p:nvSpPr>
            <p:spPr bwMode="auto">
              <a:xfrm>
                <a:off x="7483913" y="3597905"/>
                <a:ext cx="854078" cy="13562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1"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2"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3"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4"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5"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6"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7"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8"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59"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0"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1"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2" name="Rectangle 76"/>
              <p:cNvSpPr>
                <a:spLocks noChangeArrowheads="1"/>
              </p:cNvSpPr>
              <p:nvPr/>
            </p:nvSpPr>
            <p:spPr bwMode="auto">
              <a:xfrm>
                <a:off x="8322861"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3"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4" name="Rectangle 79"/>
              <p:cNvSpPr>
                <a:spLocks noChangeArrowheads="1"/>
              </p:cNvSpPr>
              <p:nvPr/>
            </p:nvSpPr>
            <p:spPr bwMode="auto">
              <a:xfrm>
                <a:off x="5318780" y="5044584"/>
                <a:ext cx="101414" cy="165419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7"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8" name="Rectangle 77"/>
              <p:cNvSpPr>
                <a:spLocks noChangeArrowheads="1"/>
              </p:cNvSpPr>
              <p:nvPr/>
            </p:nvSpPr>
            <p:spPr bwMode="auto">
              <a:xfrm>
                <a:off x="6155100" y="6634222"/>
                <a:ext cx="1142438"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79" name="Rectangle 76"/>
              <p:cNvSpPr>
                <a:spLocks noChangeArrowheads="1"/>
              </p:cNvSpPr>
              <p:nvPr/>
            </p:nvSpPr>
            <p:spPr bwMode="auto">
              <a:xfrm>
                <a:off x="8522022"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234" name="Freeform 6"/>
          <p:cNvSpPr>
            <a:spLocks/>
          </p:cNvSpPr>
          <p:nvPr/>
        </p:nvSpPr>
        <p:spPr bwMode="auto">
          <a:xfrm flipH="1">
            <a:off x="10915242" y="4368096"/>
            <a:ext cx="941476" cy="588588"/>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latin typeface="Calibri" panose="020F0502020204030204"/>
            </a:endParaRPr>
          </a:p>
        </p:txBody>
      </p:sp>
      <p:grpSp>
        <p:nvGrpSpPr>
          <p:cNvPr id="244" name="Group 243"/>
          <p:cNvGrpSpPr/>
          <p:nvPr/>
        </p:nvGrpSpPr>
        <p:grpSpPr>
          <a:xfrm>
            <a:off x="9115653" y="5958417"/>
            <a:ext cx="983624" cy="603885"/>
            <a:chOff x="9569763" y="4967623"/>
            <a:chExt cx="1374321" cy="843750"/>
          </a:xfrm>
        </p:grpSpPr>
        <p:grpSp>
          <p:nvGrpSpPr>
            <p:cNvPr id="245" name="Group 244"/>
            <p:cNvGrpSpPr/>
            <p:nvPr/>
          </p:nvGrpSpPr>
          <p:grpSpPr>
            <a:xfrm>
              <a:off x="9569763" y="5074261"/>
              <a:ext cx="1374321" cy="737112"/>
              <a:chOff x="5728342" y="5129758"/>
              <a:chExt cx="1048955" cy="562603"/>
            </a:xfrm>
          </p:grpSpPr>
          <p:sp>
            <p:nvSpPr>
              <p:cNvPr id="247"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endParaRPr>
              </a:p>
            </p:txBody>
          </p:sp>
          <p:sp>
            <p:nvSpPr>
              <p:cNvPr id="248"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endParaRPr>
              </a:p>
            </p:txBody>
          </p:sp>
        </p:grpSp>
        <p:pic>
          <p:nvPicPr>
            <p:cNvPr id="246" name="Picture 245"/>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249" name="Group 248"/>
          <p:cNvGrpSpPr/>
          <p:nvPr/>
        </p:nvGrpSpPr>
        <p:grpSpPr>
          <a:xfrm>
            <a:off x="10856774" y="5602484"/>
            <a:ext cx="397853" cy="684305"/>
            <a:chOff x="10573591" y="4721486"/>
            <a:chExt cx="515205" cy="886151"/>
          </a:xfrm>
        </p:grpSpPr>
        <p:grpSp>
          <p:nvGrpSpPr>
            <p:cNvPr id="250" name="Group 249"/>
            <p:cNvGrpSpPr/>
            <p:nvPr/>
          </p:nvGrpSpPr>
          <p:grpSpPr>
            <a:xfrm>
              <a:off x="10573591" y="4721486"/>
              <a:ext cx="515205" cy="886151"/>
              <a:chOff x="6416654" y="4806210"/>
              <a:chExt cx="515205" cy="886151"/>
            </a:xfrm>
          </p:grpSpPr>
          <p:sp>
            <p:nvSpPr>
              <p:cNvPr id="253"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endParaRPr>
              </a:p>
            </p:txBody>
          </p:sp>
          <p:sp>
            <p:nvSpPr>
              <p:cNvPr id="257"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505050"/>
                  </a:solidFill>
                  <a:effectLst/>
                  <a:uLnTx/>
                  <a:uFillTx/>
                </a:endParaRPr>
              </a:p>
            </p:txBody>
          </p:sp>
        </p:grpSp>
        <p:pic>
          <p:nvPicPr>
            <p:cNvPr id="251" name="Picture 250"/>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258" name="Group 257"/>
          <p:cNvGrpSpPr/>
          <p:nvPr/>
        </p:nvGrpSpPr>
        <p:grpSpPr>
          <a:xfrm>
            <a:off x="11402314" y="6080293"/>
            <a:ext cx="804213" cy="508142"/>
            <a:chOff x="10944081" y="5157606"/>
            <a:chExt cx="1010147" cy="638261"/>
          </a:xfrm>
        </p:grpSpPr>
        <p:grpSp>
          <p:nvGrpSpPr>
            <p:cNvPr id="259" name="Group 258"/>
            <p:cNvGrpSpPr/>
            <p:nvPr/>
          </p:nvGrpSpPr>
          <p:grpSpPr>
            <a:xfrm>
              <a:off x="10944081" y="5157606"/>
              <a:ext cx="1010147" cy="638261"/>
              <a:chOff x="9923939" y="904037"/>
              <a:chExt cx="724336" cy="457671"/>
            </a:xfrm>
          </p:grpSpPr>
          <p:sp>
            <p:nvSpPr>
              <p:cNvPr id="261"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262"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pic>
          <p:nvPicPr>
            <p:cNvPr id="260" name="Picture 259"/>
            <p:cNvPicPr>
              <a:picLocks noChangeAspect="1"/>
            </p:cNvPicPr>
            <p:nvPr/>
          </p:nvPicPr>
          <p:blipFill rotWithShape="1">
            <a:blip r:embed="rId1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9" name="Oval 8"/>
          <p:cNvSpPr/>
          <p:nvPr/>
        </p:nvSpPr>
        <p:spPr bwMode="auto">
          <a:xfrm>
            <a:off x="10703663" y="4844301"/>
            <a:ext cx="185982" cy="185982"/>
          </a:xfrm>
          <a:prstGeom prst="ellipse">
            <a:avLst/>
          </a:prstGeom>
          <a:solidFill>
            <a:srgbClr val="C9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Oval 262"/>
          <p:cNvSpPr/>
          <p:nvPr/>
        </p:nvSpPr>
        <p:spPr bwMode="auto">
          <a:xfrm>
            <a:off x="10517578" y="4949860"/>
            <a:ext cx="143908" cy="143908"/>
          </a:xfrm>
          <a:prstGeom prst="ellipse">
            <a:avLst/>
          </a:prstGeom>
          <a:solidFill>
            <a:srgbClr val="C9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extBox 9"/>
          <p:cNvSpPr txBox="1"/>
          <p:nvPr/>
        </p:nvSpPr>
        <p:spPr>
          <a:xfrm>
            <a:off x="10955291" y="4466204"/>
            <a:ext cx="816477" cy="555610"/>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a:t>
            </a:r>
          </a:p>
        </p:txBody>
      </p:sp>
    </p:spTree>
    <p:extLst>
      <p:ext uri="{BB962C8B-B14F-4D97-AF65-F5344CB8AC3E}">
        <p14:creationId xmlns:p14="http://schemas.microsoft.com/office/powerpoint/2010/main" val="6271368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275481" y="45853"/>
            <a:ext cx="11887878" cy="917575"/>
          </a:xfrm>
        </p:spPr>
        <p:txBody>
          <a:bodyPr/>
          <a:lstStyle/>
          <a:p>
            <a:r>
              <a:rPr lang="en-US" sz="4488" dirty="0">
                <a:solidFill>
                  <a:srgbClr val="0070C0"/>
                </a:solidFill>
              </a:rPr>
              <a:t>Auditing</a:t>
            </a:r>
          </a:p>
        </p:txBody>
      </p:sp>
      <p:grpSp>
        <p:nvGrpSpPr>
          <p:cNvPr id="254" name="Group 2"/>
          <p:cNvGrpSpPr/>
          <p:nvPr/>
        </p:nvGrpSpPr>
        <p:grpSpPr>
          <a:xfrm>
            <a:off x="-1203" y="6642734"/>
            <a:ext cx="12436795" cy="361047"/>
            <a:chOff x="2577137" y="4571778"/>
            <a:chExt cx="9101124" cy="1390560"/>
          </a:xfrm>
        </p:grpSpPr>
        <p:sp>
          <p:nvSpPr>
            <p:cNvPr id="255"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256"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
        <p:nvSpPr>
          <p:cNvPr id="307" name="Content Placeholder 1"/>
          <p:cNvSpPr txBox="1">
            <a:spLocks/>
          </p:cNvSpPr>
          <p:nvPr/>
        </p:nvSpPr>
        <p:spPr>
          <a:xfrm>
            <a:off x="408484" y="1913424"/>
            <a:ext cx="6375820" cy="3037714"/>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Configurable to track &amp; log database activity</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Dashboard views in the portal for at-a-glance insights</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chemeClr val="tx1"/>
                </a:solidFill>
                <a:effectLst/>
                <a:uLnTx/>
                <a:uFillTx/>
                <a:latin typeface="+mj-lt"/>
                <a:ea typeface="+mn-ea"/>
                <a:cs typeface="+mn-cs"/>
              </a:rPr>
              <a:t>Pre-defined Power View reports for deep visual analysis on Audit log data</a:t>
            </a:r>
          </a:p>
          <a:p>
            <a:pPr marL="0" marR="0" lvl="0" indent="0" algn="l" defTabSz="634092" rtl="0" eaLnBrk="1" fontAlgn="auto" latinLnBrk="0" hangingPunct="1">
              <a:lnSpc>
                <a:spcPct val="100000"/>
              </a:lnSpc>
              <a:spcBef>
                <a:spcPts val="612"/>
              </a:spcBef>
              <a:spcAft>
                <a:spcPts val="612"/>
              </a:spcAft>
              <a:buClrTx/>
              <a:buSzTx/>
              <a:buFont typeface="Arial"/>
              <a:buNone/>
              <a:tabLst/>
              <a:defRPr/>
            </a:pPr>
            <a:r>
              <a:rPr kumimoji="0" lang="en-US" sz="2040" b="0" i="0" u="none" strike="noStrike" kern="1200" cap="none" spc="0" normalizeH="0" baseline="0" noProof="0" dirty="0">
                <a:ln>
                  <a:noFill/>
                </a:ln>
                <a:solidFill>
                  <a:srgbClr val="000000"/>
                </a:solidFill>
                <a:effectLst/>
                <a:uLnTx/>
                <a:uFillTx/>
                <a:latin typeface="Segoe UI Light"/>
                <a:ea typeface="+mn-ea"/>
                <a:cs typeface="+mn-cs"/>
              </a:rPr>
              <a:t>Audit logs reside in your Azure Storage account</a:t>
            </a:r>
          </a:p>
        </p:txBody>
      </p:sp>
      <p:sp>
        <p:nvSpPr>
          <p:cNvPr id="308" name="Rectangle 307"/>
          <p:cNvSpPr/>
          <p:nvPr/>
        </p:nvSpPr>
        <p:spPr>
          <a:xfrm>
            <a:off x="556194" y="948218"/>
            <a:ext cx="11409783" cy="542399"/>
          </a:xfrm>
          <a:prstGeom prst="rect">
            <a:avLst/>
          </a:prstGeom>
        </p:spPr>
        <p:txBody>
          <a:bodyPr wrap="square">
            <a:spAutoFit/>
          </a:bodyPr>
          <a:lstStyle/>
          <a:p>
            <a:pPr marL="0" marR="0" lvl="0" indent="0" defTabSz="634092" eaLnBrk="1" fontAlgn="auto" latinLnBrk="0" hangingPunct="1">
              <a:lnSpc>
                <a:spcPct val="100000"/>
              </a:lnSpc>
              <a:spcBef>
                <a:spcPts val="0"/>
              </a:spcBef>
              <a:spcAft>
                <a:spcPts val="1224"/>
              </a:spcAft>
              <a:buClrTx/>
              <a:buSzTx/>
              <a:buFontTx/>
              <a:buNone/>
              <a:tabLst/>
              <a:defRPr/>
            </a:pPr>
            <a:r>
              <a:rPr kumimoji="0" lang="en-US" sz="2856" b="0" i="0" u="none" strike="noStrike" kern="0" cap="none" spc="0" normalizeH="0" baseline="0" noProof="0" dirty="0">
                <a:ln>
                  <a:noFill/>
                </a:ln>
                <a:solidFill>
                  <a:srgbClr val="000000"/>
                </a:solidFill>
                <a:effectLst/>
                <a:uLnTx/>
                <a:uFillTx/>
                <a:latin typeface="Segoe UI Light"/>
              </a:rPr>
              <a:t>Gain insight into database events &amp; streamline compliance-related tasks</a:t>
            </a:r>
          </a:p>
        </p:txBody>
      </p:sp>
      <p:sp>
        <p:nvSpPr>
          <p:cNvPr id="58" name="Freeform 57"/>
          <p:cNvSpPr>
            <a:spLocks/>
          </p:cNvSpPr>
          <p:nvPr/>
        </p:nvSpPr>
        <p:spPr bwMode="auto">
          <a:xfrm flipH="1">
            <a:off x="9153401" y="1833897"/>
            <a:ext cx="1926979" cy="123527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59" name="Freeform 6"/>
          <p:cNvSpPr>
            <a:spLocks/>
          </p:cNvSpPr>
          <p:nvPr/>
        </p:nvSpPr>
        <p:spPr bwMode="auto">
          <a:xfrm flipH="1">
            <a:off x="7084278" y="1974108"/>
            <a:ext cx="2461295" cy="161120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67" name="Freeform 66"/>
          <p:cNvSpPr>
            <a:spLocks noEditPoints="1"/>
          </p:cNvSpPr>
          <p:nvPr/>
        </p:nvSpPr>
        <p:spPr bwMode="auto">
          <a:xfrm flipH="1">
            <a:off x="7588622" y="2392360"/>
            <a:ext cx="488430" cy="578538"/>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72" name="TextBox 71"/>
          <p:cNvSpPr txBox="1"/>
          <p:nvPr/>
        </p:nvSpPr>
        <p:spPr>
          <a:xfrm>
            <a:off x="7247704" y="3238129"/>
            <a:ext cx="1328888" cy="318286"/>
          </a:xfrm>
          <a:prstGeom prst="rect">
            <a:avLst/>
          </a:prstGeom>
          <a:no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accent2">
                    <a:lumMod val="50000"/>
                  </a:schemeClr>
                </a:solidFill>
                <a:effectLst/>
                <a:uLnTx/>
                <a:uFillTx/>
                <a:latin typeface="Segoe UI Light"/>
              </a:rPr>
              <a:t>SQL Database</a:t>
            </a:r>
          </a:p>
        </p:txBody>
      </p:sp>
      <p:sp>
        <p:nvSpPr>
          <p:cNvPr id="73" name="Freeform 72"/>
          <p:cNvSpPr>
            <a:spLocks/>
          </p:cNvSpPr>
          <p:nvPr/>
        </p:nvSpPr>
        <p:spPr bwMode="auto">
          <a:xfrm>
            <a:off x="7606608" y="5245481"/>
            <a:ext cx="4828984" cy="141637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4" name="Freeform 29"/>
          <p:cNvSpPr>
            <a:spLocks/>
          </p:cNvSpPr>
          <p:nvPr/>
        </p:nvSpPr>
        <p:spPr bwMode="auto">
          <a:xfrm>
            <a:off x="5490687" y="5905826"/>
            <a:ext cx="5567859" cy="75025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75" name="Group 74"/>
          <p:cNvGrpSpPr/>
          <p:nvPr/>
        </p:nvGrpSpPr>
        <p:grpSpPr>
          <a:xfrm>
            <a:off x="7410371" y="5698337"/>
            <a:ext cx="178252" cy="345493"/>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sp>
        <p:nvSpPr>
          <p:cNvPr id="79" name="Freeform 29"/>
          <p:cNvSpPr>
            <a:spLocks/>
          </p:cNvSpPr>
          <p:nvPr/>
        </p:nvSpPr>
        <p:spPr bwMode="auto">
          <a:xfrm>
            <a:off x="7384624" y="6032506"/>
            <a:ext cx="3704177" cy="6233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80" name="Group 79"/>
          <p:cNvGrpSpPr/>
          <p:nvPr/>
        </p:nvGrpSpPr>
        <p:grpSpPr>
          <a:xfrm>
            <a:off x="10303321" y="5248219"/>
            <a:ext cx="214505" cy="415761"/>
            <a:chOff x="8003343" y="6072433"/>
            <a:chExt cx="145517" cy="282045"/>
          </a:xfrm>
        </p:grpSpPr>
        <p:sp>
          <p:nvSpPr>
            <p:cNvPr id="8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8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8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84" name="Group 83"/>
          <p:cNvGrpSpPr/>
          <p:nvPr/>
        </p:nvGrpSpPr>
        <p:grpSpPr>
          <a:xfrm>
            <a:off x="7711640" y="5665630"/>
            <a:ext cx="178252" cy="345493"/>
            <a:chOff x="8003343" y="6072433"/>
            <a:chExt cx="145517" cy="282045"/>
          </a:xfrm>
        </p:grpSpPr>
        <p:sp>
          <p:nvSpPr>
            <p:cNvPr id="8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8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8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88" name="Group 87"/>
          <p:cNvGrpSpPr/>
          <p:nvPr/>
        </p:nvGrpSpPr>
        <p:grpSpPr>
          <a:xfrm>
            <a:off x="6094942" y="6003950"/>
            <a:ext cx="178252" cy="345493"/>
            <a:chOff x="8003343" y="6072433"/>
            <a:chExt cx="145517" cy="282045"/>
          </a:xfrm>
        </p:grpSpPr>
        <p:sp>
          <p:nvSpPr>
            <p:cNvPr id="8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92" name="Group 91"/>
          <p:cNvGrpSpPr/>
          <p:nvPr/>
        </p:nvGrpSpPr>
        <p:grpSpPr>
          <a:xfrm>
            <a:off x="10603224" y="5282113"/>
            <a:ext cx="214505" cy="415761"/>
            <a:chOff x="8003343" y="6072433"/>
            <a:chExt cx="145517" cy="282045"/>
          </a:xfrm>
        </p:grpSpPr>
        <p:sp>
          <p:nvSpPr>
            <p:cNvPr id="9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96" name="Group 37"/>
          <p:cNvGrpSpPr/>
          <p:nvPr/>
        </p:nvGrpSpPr>
        <p:grpSpPr>
          <a:xfrm>
            <a:off x="11423851" y="4340852"/>
            <a:ext cx="636233" cy="1820754"/>
            <a:chOff x="5893176" y="3792885"/>
            <a:chExt cx="585200" cy="1674708"/>
          </a:xfrm>
        </p:grpSpPr>
        <p:sp>
          <p:nvSpPr>
            <p:cNvPr id="9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9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0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1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2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132" name="Group 131"/>
          <p:cNvGrpSpPr/>
          <p:nvPr/>
        </p:nvGrpSpPr>
        <p:grpSpPr>
          <a:xfrm>
            <a:off x="8467376" y="5645349"/>
            <a:ext cx="507571" cy="873021"/>
            <a:chOff x="10338712" y="5089668"/>
            <a:chExt cx="515205" cy="886151"/>
          </a:xfrm>
        </p:grpSpPr>
        <p:grpSp>
          <p:nvGrpSpPr>
            <p:cNvPr id="133" name="Group 132"/>
            <p:cNvGrpSpPr/>
            <p:nvPr/>
          </p:nvGrpSpPr>
          <p:grpSpPr>
            <a:xfrm>
              <a:off x="10338712" y="5089668"/>
              <a:ext cx="515205" cy="886151"/>
              <a:chOff x="6416654" y="4806210"/>
              <a:chExt cx="515205" cy="886151"/>
            </a:xfrm>
          </p:grpSpPr>
          <p:sp>
            <p:nvSpPr>
              <p:cNvPr id="1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34" name="Picture 13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155" name="Group 154"/>
          <p:cNvGrpSpPr/>
          <p:nvPr/>
        </p:nvGrpSpPr>
        <p:grpSpPr>
          <a:xfrm>
            <a:off x="9494031" y="5719550"/>
            <a:ext cx="492325" cy="846796"/>
            <a:chOff x="10573591" y="4721486"/>
            <a:chExt cx="515205" cy="886151"/>
          </a:xfrm>
        </p:grpSpPr>
        <p:grpSp>
          <p:nvGrpSpPr>
            <p:cNvPr id="156" name="Group 155"/>
            <p:cNvGrpSpPr/>
            <p:nvPr/>
          </p:nvGrpSpPr>
          <p:grpSpPr>
            <a:xfrm>
              <a:off x="10573591" y="4721486"/>
              <a:ext cx="515205" cy="886151"/>
              <a:chOff x="6416654" y="4806210"/>
              <a:chExt cx="515205" cy="886151"/>
            </a:xfrm>
          </p:grpSpPr>
          <p:sp>
            <p:nvSpPr>
              <p:cNvPr id="18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8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87" name="Picture 18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190" name="Group 189"/>
          <p:cNvGrpSpPr/>
          <p:nvPr/>
        </p:nvGrpSpPr>
        <p:grpSpPr>
          <a:xfrm>
            <a:off x="8757031" y="6051185"/>
            <a:ext cx="995180" cy="628805"/>
            <a:chOff x="10944081" y="5157606"/>
            <a:chExt cx="1010147" cy="638261"/>
          </a:xfrm>
        </p:grpSpPr>
        <p:grpSp>
          <p:nvGrpSpPr>
            <p:cNvPr id="191" name="Group 190"/>
            <p:cNvGrpSpPr/>
            <p:nvPr/>
          </p:nvGrpSpPr>
          <p:grpSpPr>
            <a:xfrm>
              <a:off x="10944081" y="5157606"/>
              <a:ext cx="1010147" cy="638261"/>
              <a:chOff x="9923939" y="904037"/>
              <a:chExt cx="724336" cy="457671"/>
            </a:xfrm>
          </p:grpSpPr>
          <p:sp>
            <p:nvSpPr>
              <p:cNvPr id="19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9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pic>
          <p:nvPicPr>
            <p:cNvPr id="192" name="Picture 191"/>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195" name="Freeform 6"/>
          <p:cNvSpPr>
            <a:spLocks/>
          </p:cNvSpPr>
          <p:nvPr/>
        </p:nvSpPr>
        <p:spPr bwMode="auto">
          <a:xfrm flipH="1">
            <a:off x="8439529" y="2817735"/>
            <a:ext cx="931910" cy="61004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B0F0"/>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cxnSp>
        <p:nvCxnSpPr>
          <p:cNvPr id="6" name="Straight Connector 5"/>
          <p:cNvCxnSpPr/>
          <p:nvPr/>
        </p:nvCxnSpPr>
        <p:spPr>
          <a:xfrm flipH="1" flipV="1">
            <a:off x="8970889" y="4822373"/>
            <a:ext cx="320407" cy="1227970"/>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8025245" y="4831445"/>
            <a:ext cx="729909" cy="1234056"/>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8484657" y="3140381"/>
            <a:ext cx="815662" cy="270285"/>
          </a:xfrm>
          <a:prstGeom prst="rect">
            <a:avLst/>
          </a:prstGeom>
          <a:no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122" b="0" i="1" u="none" strike="noStrike" kern="0" cap="none" spc="0" normalizeH="0" baseline="0" noProof="0" dirty="0">
                <a:ln>
                  <a:noFill/>
                </a:ln>
                <a:solidFill>
                  <a:schemeClr val="accent2">
                    <a:lumMod val="50000"/>
                  </a:schemeClr>
                </a:solidFill>
                <a:effectLst/>
                <a:uLnTx/>
                <a:uFillTx/>
                <a:latin typeface="Segoe UI Light"/>
              </a:rPr>
              <a:t>Auditing</a:t>
            </a:r>
          </a:p>
        </p:txBody>
      </p:sp>
      <p:cxnSp>
        <p:nvCxnSpPr>
          <p:cNvPr id="198" name="Straight Connector 197"/>
          <p:cNvCxnSpPr>
            <a:stCxn id="195" idx="6"/>
          </p:cNvCxnSpPr>
          <p:nvPr/>
        </p:nvCxnSpPr>
        <p:spPr>
          <a:xfrm flipH="1" flipV="1">
            <a:off x="8070577" y="2874932"/>
            <a:ext cx="460905" cy="183285"/>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95" idx="0"/>
            <a:endCxn id="207" idx="22"/>
          </p:cNvCxnSpPr>
          <p:nvPr/>
        </p:nvCxnSpPr>
        <p:spPr>
          <a:xfrm flipV="1">
            <a:off x="9222899" y="2610070"/>
            <a:ext cx="893951" cy="475555"/>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V="1">
            <a:off x="8749159" y="4844625"/>
            <a:ext cx="127684" cy="820244"/>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88" idx="5"/>
          </p:cNvCxnSpPr>
          <p:nvPr/>
        </p:nvCxnSpPr>
        <p:spPr>
          <a:xfrm flipH="1" flipV="1">
            <a:off x="9104152" y="4836499"/>
            <a:ext cx="421642" cy="883050"/>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7461984" y="5942271"/>
            <a:ext cx="1217189" cy="747280"/>
            <a:chOff x="9569763" y="4967623"/>
            <a:chExt cx="1374321" cy="843750"/>
          </a:xfrm>
        </p:grpSpPr>
        <p:grpSp>
          <p:nvGrpSpPr>
            <p:cNvPr id="138" name="Group 137"/>
            <p:cNvGrpSpPr/>
            <p:nvPr/>
          </p:nvGrpSpPr>
          <p:grpSpPr>
            <a:xfrm>
              <a:off x="9569763" y="5074261"/>
              <a:ext cx="1374321" cy="737112"/>
              <a:chOff x="5728342" y="5129758"/>
              <a:chExt cx="1048955" cy="562603"/>
            </a:xfrm>
          </p:grpSpPr>
          <p:sp>
            <p:nvSpPr>
              <p:cNvPr id="14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5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39" name="Picture 13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sp>
        <p:nvSpPr>
          <p:cNvPr id="204" name="TextBox 203"/>
          <p:cNvSpPr txBox="1"/>
          <p:nvPr/>
        </p:nvSpPr>
        <p:spPr>
          <a:xfrm>
            <a:off x="9465436" y="2150528"/>
            <a:ext cx="678109" cy="446397"/>
          </a:xfrm>
          <a:prstGeom prst="rect">
            <a:avLst/>
          </a:prstGeom>
          <a:noFill/>
        </p:spPr>
        <p:txBody>
          <a:bodyPr wrap="square" rtlCol="0">
            <a:spAutoFit/>
          </a:bodyPr>
          <a:lstStyle/>
          <a:p>
            <a:pPr marL="0" marR="0" lvl="0" indent="0" algn="r" defTabSz="951304" eaLnBrk="1" fontAlgn="auto" latinLnBrk="0" hangingPunct="1">
              <a:lnSpc>
                <a:spcPct val="100000"/>
              </a:lnSpc>
              <a:spcBef>
                <a:spcPts val="0"/>
              </a:spcBef>
              <a:spcAft>
                <a:spcPts val="0"/>
              </a:spcAft>
              <a:buClrTx/>
              <a:buSzTx/>
              <a:buFontTx/>
              <a:buNone/>
              <a:tabLst/>
              <a:defRPr/>
            </a:pPr>
            <a:r>
              <a:rPr kumimoji="0" lang="en-US" sz="1122" b="0" i="1" u="none" strike="noStrike" kern="0" cap="none" spc="0" normalizeH="0" baseline="0" noProof="0" dirty="0">
                <a:ln>
                  <a:noFill/>
                </a:ln>
                <a:solidFill>
                  <a:schemeClr val="bg1"/>
                </a:solidFill>
                <a:effectLst/>
                <a:uLnTx/>
                <a:uFillTx/>
                <a:latin typeface="Segoe UI Light"/>
              </a:rPr>
              <a:t>Audit</a:t>
            </a:r>
          </a:p>
          <a:p>
            <a:pPr marL="0" marR="0" lvl="0" indent="0" algn="r" defTabSz="951304" eaLnBrk="1" fontAlgn="auto" latinLnBrk="0" hangingPunct="1">
              <a:lnSpc>
                <a:spcPct val="100000"/>
              </a:lnSpc>
              <a:spcBef>
                <a:spcPts val="0"/>
              </a:spcBef>
              <a:spcAft>
                <a:spcPts val="0"/>
              </a:spcAft>
              <a:buClrTx/>
              <a:buSzTx/>
              <a:buFontTx/>
              <a:buNone/>
              <a:tabLst/>
              <a:defRPr/>
            </a:pPr>
            <a:r>
              <a:rPr kumimoji="0" lang="en-US" sz="1122" b="0" i="1" u="none" strike="noStrike" kern="0" cap="none" spc="0" normalizeH="0" baseline="0" noProof="0" dirty="0">
                <a:ln>
                  <a:noFill/>
                </a:ln>
                <a:solidFill>
                  <a:schemeClr val="bg1"/>
                </a:solidFill>
                <a:effectLst/>
                <a:uLnTx/>
                <a:uFillTx/>
                <a:latin typeface="Segoe UI Light"/>
              </a:rPr>
              <a:t>log</a:t>
            </a:r>
          </a:p>
        </p:txBody>
      </p:sp>
      <p:cxnSp>
        <p:nvCxnSpPr>
          <p:cNvPr id="257" name="Straight Connector 256"/>
          <p:cNvCxnSpPr/>
          <p:nvPr/>
        </p:nvCxnSpPr>
        <p:spPr>
          <a:xfrm flipV="1">
            <a:off x="8903752" y="3427782"/>
            <a:ext cx="4286" cy="913070"/>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8543856" y="4334253"/>
            <a:ext cx="730529" cy="497192"/>
            <a:chOff x="8397858" y="4533363"/>
            <a:chExt cx="923800" cy="628730"/>
          </a:xfrm>
        </p:grpSpPr>
        <p:sp>
          <p:nvSpPr>
            <p:cNvPr id="208" name="Freeform 151"/>
            <p:cNvSpPr>
              <a:spLocks noEditPoints="1"/>
            </p:cNvSpPr>
            <p:nvPr/>
          </p:nvSpPr>
          <p:spPr bwMode="auto">
            <a:xfrm>
              <a:off x="8404808" y="4533363"/>
              <a:ext cx="916850" cy="628730"/>
            </a:xfrm>
            <a:custGeom>
              <a:avLst/>
              <a:gdLst>
                <a:gd name="T0" fmla="*/ 0 w 662"/>
                <a:gd name="T1" fmla="*/ 29 h 453"/>
                <a:gd name="T2" fmla="*/ 0 w 662"/>
                <a:gd name="T3" fmla="*/ 424 h 453"/>
                <a:gd name="T4" fmla="*/ 30 w 662"/>
                <a:gd name="T5" fmla="*/ 453 h 453"/>
                <a:gd name="T6" fmla="*/ 633 w 662"/>
                <a:gd name="T7" fmla="*/ 453 h 453"/>
                <a:gd name="T8" fmla="*/ 662 w 662"/>
                <a:gd name="T9" fmla="*/ 424 h 453"/>
                <a:gd name="T10" fmla="*/ 662 w 662"/>
                <a:gd name="T11" fmla="*/ 29 h 453"/>
                <a:gd name="T12" fmla="*/ 633 w 662"/>
                <a:gd name="T13" fmla="*/ 0 h 453"/>
                <a:gd name="T14" fmla="*/ 30 w 662"/>
                <a:gd name="T15" fmla="*/ 0 h 453"/>
                <a:gd name="T16" fmla="*/ 0 w 662"/>
                <a:gd name="T17" fmla="*/ 29 h 453"/>
                <a:gd name="T18" fmla="*/ 631 w 662"/>
                <a:gd name="T19" fmla="*/ 31 h 453"/>
                <a:gd name="T20" fmla="*/ 631 w 662"/>
                <a:gd name="T21" fmla="*/ 406 h 453"/>
                <a:gd name="T22" fmla="*/ 32 w 662"/>
                <a:gd name="T23" fmla="*/ 406 h 453"/>
                <a:gd name="T24" fmla="*/ 32 w 662"/>
                <a:gd name="T25" fmla="*/ 31 h 453"/>
                <a:gd name="T26" fmla="*/ 631 w 662"/>
                <a:gd name="T27" fmla="*/ 3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2" h="453">
                  <a:moveTo>
                    <a:pt x="0" y="29"/>
                  </a:moveTo>
                  <a:cubicBezTo>
                    <a:pt x="0" y="424"/>
                    <a:pt x="0" y="424"/>
                    <a:pt x="0" y="424"/>
                  </a:cubicBezTo>
                  <a:cubicBezTo>
                    <a:pt x="0" y="440"/>
                    <a:pt x="13" y="453"/>
                    <a:pt x="30" y="453"/>
                  </a:cubicBezTo>
                  <a:cubicBezTo>
                    <a:pt x="633" y="453"/>
                    <a:pt x="633" y="453"/>
                    <a:pt x="633" y="453"/>
                  </a:cubicBezTo>
                  <a:cubicBezTo>
                    <a:pt x="649" y="453"/>
                    <a:pt x="662" y="440"/>
                    <a:pt x="662" y="424"/>
                  </a:cubicBezTo>
                  <a:cubicBezTo>
                    <a:pt x="662" y="29"/>
                    <a:pt x="662" y="29"/>
                    <a:pt x="662" y="29"/>
                  </a:cubicBezTo>
                  <a:cubicBezTo>
                    <a:pt x="662" y="13"/>
                    <a:pt x="649" y="0"/>
                    <a:pt x="633" y="0"/>
                  </a:cubicBezTo>
                  <a:cubicBezTo>
                    <a:pt x="30" y="0"/>
                    <a:pt x="30" y="0"/>
                    <a:pt x="30" y="0"/>
                  </a:cubicBezTo>
                  <a:cubicBezTo>
                    <a:pt x="13" y="0"/>
                    <a:pt x="0" y="13"/>
                    <a:pt x="0" y="29"/>
                  </a:cubicBezTo>
                  <a:close/>
                  <a:moveTo>
                    <a:pt x="631" y="31"/>
                  </a:moveTo>
                  <a:cubicBezTo>
                    <a:pt x="631" y="406"/>
                    <a:pt x="631" y="406"/>
                    <a:pt x="631" y="406"/>
                  </a:cubicBezTo>
                  <a:cubicBezTo>
                    <a:pt x="32" y="406"/>
                    <a:pt x="32" y="406"/>
                    <a:pt x="32" y="406"/>
                  </a:cubicBezTo>
                  <a:cubicBezTo>
                    <a:pt x="32" y="31"/>
                    <a:pt x="32" y="31"/>
                    <a:pt x="32" y="31"/>
                  </a:cubicBezTo>
                  <a:lnTo>
                    <a:pt x="631" y="3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35" name="Rectangle 234"/>
            <p:cNvSpPr/>
            <p:nvPr/>
          </p:nvSpPr>
          <p:spPr bwMode="auto">
            <a:xfrm>
              <a:off x="8397858" y="4577709"/>
              <a:ext cx="923799" cy="16025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6" name="Rectangle 235"/>
            <p:cNvSpPr/>
            <p:nvPr/>
          </p:nvSpPr>
          <p:spPr bwMode="auto">
            <a:xfrm>
              <a:off x="9177398" y="4594560"/>
              <a:ext cx="83420" cy="834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02" name="TextBox 201"/>
          <p:cNvSpPr txBox="1"/>
          <p:nvPr/>
        </p:nvSpPr>
        <p:spPr>
          <a:xfrm>
            <a:off x="8245800" y="3715215"/>
            <a:ext cx="866745" cy="446397"/>
          </a:xfrm>
          <a:prstGeom prst="rect">
            <a:avLst/>
          </a:prstGeom>
          <a:solidFill>
            <a:schemeClr val="bg1"/>
          </a:solid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122" b="0" i="1" u="none" strike="noStrike" kern="0" cap="none" spc="0" normalizeH="0" baseline="0" noProof="0" dirty="0">
                <a:ln>
                  <a:noFill/>
                </a:ln>
                <a:solidFill>
                  <a:schemeClr val="accent2">
                    <a:lumMod val="50000"/>
                  </a:schemeClr>
                </a:solidFill>
                <a:effectLst/>
                <a:uLnTx/>
                <a:uFillTx/>
                <a:latin typeface="Segoe UI Light"/>
              </a:rPr>
              <a:t>Application data</a:t>
            </a:r>
          </a:p>
        </p:txBody>
      </p:sp>
      <p:sp>
        <p:nvSpPr>
          <p:cNvPr id="71" name="TextBox 70"/>
          <p:cNvSpPr txBox="1"/>
          <p:nvPr/>
        </p:nvSpPr>
        <p:spPr>
          <a:xfrm>
            <a:off x="9775923" y="2718842"/>
            <a:ext cx="1336599" cy="318286"/>
          </a:xfrm>
          <a:prstGeom prst="rect">
            <a:avLst/>
          </a:prstGeom>
          <a:noFill/>
        </p:spPr>
        <p:txBody>
          <a:bodyPr wrap="square" rtlCol="0">
            <a:spAutoFit/>
          </a:bodyPr>
          <a:lstStyle/>
          <a:p>
            <a:pPr marL="0" marR="0" lvl="0" indent="0" defTabSz="951304"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Light"/>
              </a:rPr>
              <a:t>Azure Storage</a:t>
            </a:r>
          </a:p>
        </p:txBody>
      </p:sp>
      <p:grpSp>
        <p:nvGrpSpPr>
          <p:cNvPr id="55" name="Group 54"/>
          <p:cNvGrpSpPr/>
          <p:nvPr/>
        </p:nvGrpSpPr>
        <p:grpSpPr>
          <a:xfrm>
            <a:off x="10389754" y="2629886"/>
            <a:ext cx="444523" cy="674902"/>
            <a:chOff x="10186094" y="2578554"/>
            <a:chExt cx="435846" cy="661729"/>
          </a:xfrm>
        </p:grpSpPr>
        <p:cxnSp>
          <p:nvCxnSpPr>
            <p:cNvPr id="258" name="Straight Connector 257"/>
            <p:cNvCxnSpPr>
              <a:cxnSpLocks noChangeAspect="1"/>
            </p:cNvCxnSpPr>
            <p:nvPr/>
          </p:nvCxnSpPr>
          <p:spPr>
            <a:xfrm flipH="1" flipV="1">
              <a:off x="10436031" y="2973551"/>
              <a:ext cx="185909" cy="266732"/>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H="1" flipV="1">
              <a:off x="10186094" y="2578554"/>
              <a:ext cx="97119" cy="129374"/>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07" name="Freeform 30"/>
          <p:cNvSpPr>
            <a:spLocks noEditPoints="1"/>
          </p:cNvSpPr>
          <p:nvPr/>
        </p:nvSpPr>
        <p:spPr bwMode="auto">
          <a:xfrm>
            <a:off x="10116850" y="2156769"/>
            <a:ext cx="356252" cy="4533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solidFill>
              <a:srgbClr val="00B0F0"/>
            </a:solidFill>
          </a:ln>
          <a:extLst/>
        </p:spPr>
        <p:txBody>
          <a:bodyPr vert="horz" wrap="square" lIns="93260" tIns="46630" rIns="93260" bIns="46630" numCol="1" anchor="t" anchorCtr="0" compatLnSpc="1">
            <a:prstTxWarp prst="textNoShape">
              <a:avLst/>
            </a:prstTxWarp>
          </a:bodyPr>
          <a:lstStyle/>
          <a:p>
            <a:pPr marL="0" marR="0" lvl="0" indent="0" defTabSz="932376" eaLnBrk="1" fontAlgn="auto" latinLnBrk="0" hangingPunct="1">
              <a:lnSpc>
                <a:spcPct val="100000"/>
              </a:lnSpc>
              <a:spcBef>
                <a:spcPts val="0"/>
              </a:spcBef>
              <a:spcAft>
                <a:spcPts val="0"/>
              </a:spcAft>
              <a:buClrTx/>
              <a:buSzTx/>
              <a:buFontTx/>
              <a:buNone/>
              <a:tabLst/>
              <a:defRPr/>
            </a:pPr>
            <a:endParaRPr kumimoji="0" lang="en-US" sz="1734" b="0" i="0" u="none" strike="noStrike" kern="0" cap="none" spc="0" normalizeH="0" baseline="0" noProof="0" dirty="0">
              <a:ln>
                <a:noFill/>
              </a:ln>
              <a:solidFill>
                <a:srgbClr val="000000"/>
              </a:solidFill>
              <a:effectLst/>
              <a:uLnTx/>
              <a:uFillTx/>
            </a:endParaRPr>
          </a:p>
        </p:txBody>
      </p:sp>
      <p:pic>
        <p:nvPicPr>
          <p:cNvPr id="206" name="Picture 205"/>
          <p:cNvPicPr>
            <a:picLocks noChangeAspect="1"/>
          </p:cNvPicPr>
          <p:nvPr/>
        </p:nvPicPr>
        <p:blipFill rotWithShape="1">
          <a:blip r:embed="rId7" cstate="print">
            <a:extLst>
              <a:ext uri="{28A0092B-C50C-407E-A947-70E740481C1C}">
                <a14:useLocalDpi xmlns:a14="http://schemas.microsoft.com/office/drawing/2010/main" val="0"/>
              </a:ext>
            </a:extLst>
          </a:blip>
          <a:srcRect l="10365" t="12448" r="12379" b="14454"/>
          <a:stretch/>
        </p:blipFill>
        <p:spPr>
          <a:xfrm>
            <a:off x="10240926" y="3288341"/>
            <a:ext cx="1932404" cy="1027972"/>
          </a:xfrm>
          <a:prstGeom prst="rect">
            <a:avLst/>
          </a:prstGeom>
        </p:spPr>
      </p:pic>
      <p:pic>
        <p:nvPicPr>
          <p:cNvPr id="205" name="Picture 2" descr="https://encrypted-tbn0.gstatic.com/images?q=tbn:ANd9GcQMarGzTe8mBaE_ABKrhzUhhaR7_BsIAsokHV1kV3PPr_FC0WvuA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5389" y="4216830"/>
            <a:ext cx="468351" cy="46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2209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t>Introducing Azure SQL DW Service</a:t>
            </a:r>
            <a:endParaRPr lang="en-US" dirty="0"/>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dirty="0">
                <a:ln>
                  <a:noFill/>
                </a:ln>
                <a:solidFill>
                  <a:srgbClr val="FFFFFF"/>
                </a:solidFill>
                <a:effectLst/>
                <a:uLnTx/>
                <a:uFillTx/>
                <a:latin typeface="Segoe UI"/>
                <a:ea typeface="+mn-ea"/>
                <a:cs typeface="+mn-cs"/>
              </a:rPr>
              <a:t>data warehouse-as-a-service</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dirty="0">
                <a:ln>
                  <a:noFill/>
                </a:ln>
                <a:solidFill>
                  <a:srgbClr val="FFFFFF"/>
                </a:solidFill>
                <a:effectLst/>
                <a:uLnTx/>
                <a:uFillTx/>
                <a:latin typeface="Segoe UI"/>
                <a:ea typeface="+mn-ea"/>
                <a:cs typeface="+mn-cs"/>
              </a:rPr>
              <a:t>elastic</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dirty="0">
                <a:ln>
                  <a:noFill/>
                </a:ln>
                <a:solidFill>
                  <a:srgbClr val="FFFFFF"/>
                </a:solidFill>
                <a:effectLst/>
                <a:uLnTx/>
                <a:uFillTx/>
                <a:latin typeface="Segoe UI"/>
                <a:ea typeface="+mn-ea"/>
                <a:cs typeface="+mn-cs"/>
              </a:rPr>
              <a:t>smallest to your largest</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47896"/>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Scales to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Massively Parallel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Integrated with Azure ML, PowerBI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4">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dirty="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Light"/>
                  <a:ea typeface="+mn-ea"/>
                  <a:cs typeface="+mn-cs"/>
                </a:rPr>
                <a:t>Azure</a:t>
              </a:r>
              <a:endParaRPr kumimoji="0" lang="en-US" sz="998" b="0" i="0" u="none" strike="noStrike" kern="0" cap="none" spc="0" normalizeH="0" baseline="0" noProof="0" dirty="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9" name="Group 8"/>
          <p:cNvGrpSpPr/>
          <p:nvPr/>
        </p:nvGrpSpPr>
        <p:grpSpPr>
          <a:xfrm>
            <a:off x="2746963" y="3964389"/>
            <a:ext cx="380992" cy="560216"/>
            <a:chOff x="2746963" y="3964389"/>
            <a:chExt cx="380992" cy="560216"/>
          </a:xfrm>
        </p:grpSpPr>
        <p:grpSp>
          <p:nvGrpSpPr>
            <p:cNvPr id="8" name="Group 7"/>
            <p:cNvGrpSpPr/>
            <p:nvPr/>
          </p:nvGrpSpPr>
          <p:grpSpPr>
            <a:xfrm>
              <a:off x="2746963" y="3964389"/>
              <a:ext cx="380992" cy="560216"/>
              <a:chOff x="3081451" y="4220264"/>
              <a:chExt cx="380992" cy="560216"/>
            </a:xfrm>
          </p:grpSpPr>
          <p:sp>
            <p:nvSpPr>
              <p:cNvPr id="139" name="Flowchart: Magnetic Disk 138"/>
              <p:cNvSpPr/>
              <p:nvPr/>
            </p:nvSpPr>
            <p:spPr bwMode="auto">
              <a:xfrm>
                <a:off x="3081451" y="4220264"/>
                <a:ext cx="380992" cy="560216"/>
              </a:xfrm>
              <a:prstGeom prst="flowChartMagneticDisk">
                <a:avLst/>
              </a:prstGeom>
              <a:gradFill flip="none" rotWithShape="1">
                <a:gsLst>
                  <a:gs pos="57000">
                    <a:schemeClr val="accent1"/>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dirty="0" err="1">
                  <a:ln>
                    <a:noFill/>
                  </a:ln>
                  <a:solidFill>
                    <a:srgbClr val="FFFFFF"/>
                  </a:solidFill>
                  <a:effectLst/>
                  <a:uLnTx/>
                  <a:uFillTx/>
                  <a:latin typeface="Segoe Light"/>
                  <a:ea typeface="+mn-ea"/>
                  <a:cs typeface="+mn-cs"/>
                </a:endParaRPr>
              </a:p>
            </p:txBody>
          </p:sp>
          <p:sp>
            <p:nvSpPr>
              <p:cNvPr id="140" name="Oval 139"/>
              <p:cNvSpPr/>
              <p:nvPr/>
            </p:nvSpPr>
            <p:spPr bwMode="auto">
              <a:xfrm>
                <a:off x="3123261" y="4247946"/>
                <a:ext cx="312216" cy="1329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60333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Scale</a:t>
            </a:r>
          </a:p>
        </p:txBody>
      </p:sp>
      <p:grpSp>
        <p:nvGrpSpPr>
          <p:cNvPr id="3" name="Group 2"/>
          <p:cNvGrpSpPr/>
          <p:nvPr/>
        </p:nvGrpSpPr>
        <p:grpSpPr>
          <a:xfrm>
            <a:off x="-1179" y="6648512"/>
            <a:ext cx="12437653" cy="353950"/>
            <a:chOff x="2577137" y="4571778"/>
            <a:chExt cx="9101124" cy="1390560"/>
          </a:xfrm>
        </p:grpSpPr>
        <p:sp>
          <p:nvSpPr>
            <p:cNvPr id="4" name="TextBox 3"/>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5" name="TextBox 4"/>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6" name="Text Placeholder 2"/>
          <p:cNvSpPr txBox="1">
            <a:spLocks/>
          </p:cNvSpPr>
          <p:nvPr/>
        </p:nvSpPr>
        <p:spPr>
          <a:xfrm>
            <a:off x="274638" y="1212850"/>
            <a:ext cx="11887200" cy="132959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7" name="Rectangle 6"/>
          <p:cNvSpPr/>
          <p:nvPr/>
        </p:nvSpPr>
        <p:spPr bwMode="auto">
          <a:xfrm>
            <a:off x="-15699" y="2632343"/>
            <a:ext cx="12434711" cy="43621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8" name="Group 7"/>
          <p:cNvGrpSpPr/>
          <p:nvPr/>
        </p:nvGrpSpPr>
        <p:grpSpPr>
          <a:xfrm>
            <a:off x="473611" y="4368838"/>
            <a:ext cx="2395910" cy="1717986"/>
            <a:chOff x="473611" y="4368838"/>
            <a:chExt cx="2395910" cy="1717986"/>
          </a:xfrm>
        </p:grpSpPr>
        <p:grpSp>
          <p:nvGrpSpPr>
            <p:cNvPr id="9" name="Group 8"/>
            <p:cNvGrpSpPr/>
            <p:nvPr/>
          </p:nvGrpSpPr>
          <p:grpSpPr>
            <a:xfrm>
              <a:off x="473611" y="4379464"/>
              <a:ext cx="1392869" cy="1707360"/>
              <a:chOff x="313191" y="4732388"/>
              <a:chExt cx="1392869" cy="1707360"/>
            </a:xfrm>
          </p:grpSpPr>
          <p:grpSp>
            <p:nvGrpSpPr>
              <p:cNvPr id="26" name="Group 25"/>
              <p:cNvGrpSpPr>
                <a:grpSpLocks noChangeAspect="1"/>
              </p:cNvGrpSpPr>
              <p:nvPr/>
            </p:nvGrpSpPr>
            <p:grpSpPr>
              <a:xfrm>
                <a:off x="791659" y="4732388"/>
                <a:ext cx="914401" cy="1187440"/>
                <a:chOff x="1644407" y="5115540"/>
                <a:chExt cx="822960" cy="1068695"/>
              </a:xfrm>
            </p:grpSpPr>
            <p:sp>
              <p:nvSpPr>
                <p:cNvPr id="37" name="Rectangle 36"/>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8" name="Group 37"/>
                <p:cNvGrpSpPr/>
                <p:nvPr/>
              </p:nvGrpSpPr>
              <p:grpSpPr>
                <a:xfrm>
                  <a:off x="1644407" y="5115540"/>
                  <a:ext cx="822960" cy="1068695"/>
                  <a:chOff x="961359" y="2483721"/>
                  <a:chExt cx="822960" cy="1068695"/>
                </a:xfrm>
              </p:grpSpPr>
              <p:sp>
                <p:nvSpPr>
                  <p:cNvPr id="39" name="Oval 38"/>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27" name="Group 26"/>
              <p:cNvGrpSpPr>
                <a:grpSpLocks noChangeAspect="1"/>
              </p:cNvGrpSpPr>
              <p:nvPr/>
            </p:nvGrpSpPr>
            <p:grpSpPr>
              <a:xfrm>
                <a:off x="552425" y="4994175"/>
                <a:ext cx="914401" cy="1183785"/>
                <a:chOff x="1645666" y="5118829"/>
                <a:chExt cx="822960" cy="1065406"/>
              </a:xfrm>
            </p:grpSpPr>
            <p:sp>
              <p:nvSpPr>
                <p:cNvPr id="33" name="Rectangle 32"/>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4" name="Group 33"/>
                <p:cNvGrpSpPr/>
                <p:nvPr/>
              </p:nvGrpSpPr>
              <p:grpSpPr>
                <a:xfrm>
                  <a:off x="1645666" y="5118829"/>
                  <a:ext cx="822960" cy="1065406"/>
                  <a:chOff x="962618" y="2487010"/>
                  <a:chExt cx="822960" cy="1065406"/>
                </a:xfrm>
              </p:grpSpPr>
              <p:sp>
                <p:nvSpPr>
                  <p:cNvPr id="35" name="Oval 34"/>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28" name="Group 27"/>
              <p:cNvGrpSpPr>
                <a:grpSpLocks noChangeAspect="1"/>
              </p:cNvGrpSpPr>
              <p:nvPr/>
            </p:nvGrpSpPr>
            <p:grpSpPr>
              <a:xfrm>
                <a:off x="313191" y="5252308"/>
                <a:ext cx="914401" cy="1187440"/>
                <a:chOff x="1625267" y="5096400"/>
                <a:chExt cx="822960" cy="1068695"/>
              </a:xfrm>
            </p:grpSpPr>
            <p:sp>
              <p:nvSpPr>
                <p:cNvPr id="29" name="Rectangle 28"/>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0" name="Group 29"/>
                <p:cNvGrpSpPr/>
                <p:nvPr/>
              </p:nvGrpSpPr>
              <p:grpSpPr>
                <a:xfrm>
                  <a:off x="1625267" y="5096400"/>
                  <a:ext cx="822960" cy="1068695"/>
                  <a:chOff x="942219" y="2464581"/>
                  <a:chExt cx="822960" cy="1068695"/>
                </a:xfrm>
              </p:grpSpPr>
              <p:sp>
                <p:nvSpPr>
                  <p:cNvPr id="31" name="Oval 30"/>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2" name="Freeform 31"/>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10" name="Group 9"/>
            <p:cNvGrpSpPr>
              <a:grpSpLocks noChangeAspect="1"/>
            </p:cNvGrpSpPr>
            <p:nvPr/>
          </p:nvGrpSpPr>
          <p:grpSpPr>
            <a:xfrm>
              <a:off x="2046561" y="4368838"/>
              <a:ext cx="822960" cy="1008773"/>
              <a:chOff x="313191" y="4732388"/>
              <a:chExt cx="1392869" cy="1707360"/>
            </a:xfrm>
          </p:grpSpPr>
          <p:grpSp>
            <p:nvGrpSpPr>
              <p:cNvPr id="11" name="Group 10"/>
              <p:cNvGrpSpPr>
                <a:grpSpLocks noChangeAspect="1"/>
              </p:cNvGrpSpPr>
              <p:nvPr/>
            </p:nvGrpSpPr>
            <p:grpSpPr>
              <a:xfrm>
                <a:off x="791659" y="4732388"/>
                <a:ext cx="914401" cy="1187440"/>
                <a:chOff x="1644407" y="5115540"/>
                <a:chExt cx="822960" cy="1068695"/>
              </a:xfrm>
            </p:grpSpPr>
            <p:sp>
              <p:nvSpPr>
                <p:cNvPr id="22" name="Rectangle 21"/>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23" name="Group 22"/>
                <p:cNvGrpSpPr/>
                <p:nvPr/>
              </p:nvGrpSpPr>
              <p:grpSpPr>
                <a:xfrm>
                  <a:off x="1644407" y="5115540"/>
                  <a:ext cx="822960" cy="1068695"/>
                  <a:chOff x="961359" y="2483721"/>
                  <a:chExt cx="822960" cy="1068695"/>
                </a:xfrm>
              </p:grpSpPr>
              <p:sp>
                <p:nvSpPr>
                  <p:cNvPr id="24" name="Oval 23"/>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2" name="Group 11"/>
              <p:cNvGrpSpPr>
                <a:grpSpLocks noChangeAspect="1"/>
              </p:cNvGrpSpPr>
              <p:nvPr/>
            </p:nvGrpSpPr>
            <p:grpSpPr>
              <a:xfrm>
                <a:off x="552425" y="4994175"/>
                <a:ext cx="914401" cy="1183785"/>
                <a:chOff x="1645666" y="5118829"/>
                <a:chExt cx="822960" cy="1065406"/>
              </a:xfrm>
            </p:grpSpPr>
            <p:sp>
              <p:nvSpPr>
                <p:cNvPr id="18" name="Rectangle 17"/>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19" name="Group 18"/>
                <p:cNvGrpSpPr/>
                <p:nvPr/>
              </p:nvGrpSpPr>
              <p:grpSpPr>
                <a:xfrm>
                  <a:off x="1645666" y="5118829"/>
                  <a:ext cx="822960" cy="1065406"/>
                  <a:chOff x="962618" y="2487010"/>
                  <a:chExt cx="822960" cy="1065406"/>
                </a:xfrm>
              </p:grpSpPr>
              <p:sp>
                <p:nvSpPr>
                  <p:cNvPr id="20" name="Oval 19"/>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3" name="Group 12"/>
              <p:cNvGrpSpPr>
                <a:grpSpLocks noChangeAspect="1"/>
              </p:cNvGrpSpPr>
              <p:nvPr/>
            </p:nvGrpSpPr>
            <p:grpSpPr>
              <a:xfrm>
                <a:off x="313191" y="5252308"/>
                <a:ext cx="914401" cy="1187440"/>
                <a:chOff x="1625267" y="5096400"/>
                <a:chExt cx="822960" cy="1068695"/>
              </a:xfrm>
            </p:grpSpPr>
            <p:sp>
              <p:nvSpPr>
                <p:cNvPr id="14" name="Rectangle 13"/>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15" name="Group 14"/>
                <p:cNvGrpSpPr/>
                <p:nvPr/>
              </p:nvGrpSpPr>
              <p:grpSpPr>
                <a:xfrm>
                  <a:off x="1625267" y="5096400"/>
                  <a:ext cx="822960" cy="1068695"/>
                  <a:chOff x="942219" y="2464581"/>
                  <a:chExt cx="822960" cy="1068695"/>
                </a:xfrm>
              </p:grpSpPr>
              <p:sp>
                <p:nvSpPr>
                  <p:cNvPr id="16" name="Oval 15"/>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Freeform 16"/>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grpSp>
        <p:nvGrpSpPr>
          <p:cNvPr id="41" name="Group 40"/>
          <p:cNvGrpSpPr/>
          <p:nvPr/>
        </p:nvGrpSpPr>
        <p:grpSpPr>
          <a:xfrm>
            <a:off x="306849" y="3046613"/>
            <a:ext cx="11654174" cy="3631731"/>
            <a:chOff x="306849" y="3046613"/>
            <a:chExt cx="11654174" cy="3631731"/>
          </a:xfrm>
        </p:grpSpPr>
        <p:sp>
          <p:nvSpPr>
            <p:cNvPr id="42" name="Rectangle 41"/>
            <p:cNvSpPr/>
            <p:nvPr/>
          </p:nvSpPr>
          <p:spPr bwMode="auto">
            <a:xfrm>
              <a:off x="306849" y="3078698"/>
              <a:ext cx="320040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9217" rIns="186521" bIns="149217" numCol="1" spcCol="0" rtlCol="0" fromWordArt="0" anchor="ctr"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Elastic scale </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&amp; performance</a:t>
              </a:r>
            </a:p>
          </p:txBody>
        </p:sp>
        <p:grpSp>
          <p:nvGrpSpPr>
            <p:cNvPr id="43" name="Group 42"/>
            <p:cNvGrpSpPr>
              <a:grpSpLocks noChangeAspect="1"/>
            </p:cNvGrpSpPr>
            <p:nvPr/>
          </p:nvGrpSpPr>
          <p:grpSpPr>
            <a:xfrm>
              <a:off x="2942435" y="4633076"/>
              <a:ext cx="403381" cy="376649"/>
              <a:chOff x="-5364163" y="-2738437"/>
              <a:chExt cx="4327525" cy="4054475"/>
            </a:xfrm>
            <a:solidFill>
              <a:schemeClr val="accent4"/>
            </a:solidFill>
          </p:grpSpPr>
          <p:sp>
            <p:nvSpPr>
              <p:cNvPr id="71"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51066" rtl="0" eaLnBrk="1" fontAlgn="auto" latinLnBrk="0" hangingPunct="1">
                  <a:lnSpc>
                    <a:spcPct val="100000"/>
                  </a:lnSpc>
                  <a:spcBef>
                    <a:spcPts val="0"/>
                  </a:spcBef>
                  <a:spcAft>
                    <a:spcPts val="0"/>
                  </a:spcAft>
                  <a:buClrTx/>
                  <a:buSzTx/>
                  <a:buFontTx/>
                  <a:buNone/>
                  <a:tabLst/>
                  <a:defRPr/>
                </a:pPr>
                <a:endParaRPr kumimoji="0" lang="en-US" sz="306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0534" y="5374216"/>
              <a:ext cx="646710" cy="646710"/>
            </a:xfrm>
            <a:prstGeom prst="rect">
              <a:avLst/>
            </a:prstGeom>
          </p:spPr>
        </p:pic>
        <p:grpSp>
          <p:nvGrpSpPr>
            <p:cNvPr id="45" name="Group 44"/>
            <p:cNvGrpSpPr/>
            <p:nvPr/>
          </p:nvGrpSpPr>
          <p:grpSpPr>
            <a:xfrm>
              <a:off x="3318039" y="3242715"/>
              <a:ext cx="1295282" cy="1071347"/>
              <a:chOff x="3318039" y="3242715"/>
              <a:chExt cx="1295282" cy="1071347"/>
            </a:xfrm>
          </p:grpSpPr>
          <p:sp>
            <p:nvSpPr>
              <p:cNvPr id="67"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nvGrpSpPr>
              <p:cNvPr id="68" name="1 GEAR"/>
              <p:cNvGrpSpPr>
                <a:grpSpLocks noChangeAspect="1"/>
              </p:cNvGrpSpPr>
              <p:nvPr/>
            </p:nvGrpSpPr>
            <p:grpSpPr>
              <a:xfrm>
                <a:off x="3707871" y="3242715"/>
                <a:ext cx="548640" cy="548640"/>
                <a:chOff x="3427632" y="3858620"/>
                <a:chExt cx="676353" cy="704919"/>
              </a:xfrm>
            </p:grpSpPr>
            <p:sp>
              <p:nvSpPr>
                <p:cNvPr id="69" name="Oval 68"/>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sp>
              <p:nvSpPr>
                <p:cNvPr id="70" name="Freeform 69"/>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46" name="Group 45"/>
            <p:cNvGrpSpPr/>
            <p:nvPr/>
          </p:nvGrpSpPr>
          <p:grpSpPr>
            <a:xfrm>
              <a:off x="7344122" y="3242715"/>
              <a:ext cx="1295282" cy="1071347"/>
              <a:chOff x="7344122" y="3242715"/>
              <a:chExt cx="1295282" cy="1071347"/>
            </a:xfrm>
          </p:grpSpPr>
          <p:sp>
            <p:nvSpPr>
              <p:cNvPr id="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a:ea typeface="+mn-ea"/>
                  <a:cs typeface="+mn-cs"/>
                </a:endParaRPr>
              </a:p>
            </p:txBody>
          </p:sp>
          <p:grpSp>
            <p:nvGrpSpPr>
              <p:cNvPr id="64" name="1 GEAR"/>
              <p:cNvGrpSpPr>
                <a:grpSpLocks noChangeAspect="1"/>
              </p:cNvGrpSpPr>
              <p:nvPr/>
            </p:nvGrpSpPr>
            <p:grpSpPr>
              <a:xfrm>
                <a:off x="7700649" y="3242715"/>
                <a:ext cx="548640" cy="548640"/>
                <a:chOff x="3427632" y="3858620"/>
                <a:chExt cx="676353" cy="704919"/>
              </a:xfrm>
            </p:grpSpPr>
            <p:sp>
              <p:nvSpPr>
                <p:cNvPr id="65" name="Oval 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sp>
              <p:nvSpPr>
                <p:cNvPr id="66" name="Freeform 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47" name="Group 46"/>
            <p:cNvGrpSpPr/>
            <p:nvPr/>
          </p:nvGrpSpPr>
          <p:grpSpPr>
            <a:xfrm>
              <a:off x="4245174" y="3928515"/>
              <a:ext cx="3474720" cy="2749829"/>
              <a:chOff x="4245174" y="3928515"/>
              <a:chExt cx="3474720" cy="2749829"/>
            </a:xfrm>
          </p:grpSpPr>
          <p:sp>
            <p:nvSpPr>
              <p:cNvPr id="53" name="Rectangle 52"/>
              <p:cNvSpPr/>
              <p:nvPr/>
            </p:nvSpPr>
            <p:spPr bwMode="auto">
              <a:xfrm>
                <a:off x="4245174" y="3928515"/>
                <a:ext cx="3474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Powered by the Cloud</a:t>
                </a:r>
              </a:p>
            </p:txBody>
          </p:sp>
          <p:grpSp>
            <p:nvGrpSpPr>
              <p:cNvPr id="54" name="Group 53"/>
              <p:cNvGrpSpPr/>
              <p:nvPr/>
            </p:nvGrpSpPr>
            <p:grpSpPr>
              <a:xfrm>
                <a:off x="4444308" y="5063987"/>
                <a:ext cx="3024528" cy="1614357"/>
                <a:chOff x="4476392" y="4871483"/>
                <a:chExt cx="3024528" cy="1614357"/>
              </a:xfrm>
            </p:grpSpPr>
            <p:grpSp>
              <p:nvGrpSpPr>
                <p:cNvPr id="55" name="Group 54"/>
                <p:cNvGrpSpPr/>
                <p:nvPr/>
              </p:nvGrpSpPr>
              <p:grpSpPr>
                <a:xfrm>
                  <a:off x="5125206" y="4871483"/>
                  <a:ext cx="2375714" cy="1614357"/>
                  <a:chOff x="15516218" y="1242147"/>
                  <a:chExt cx="530372" cy="360401"/>
                </a:xfrm>
              </p:grpSpPr>
              <p:sp>
                <p:nvSpPr>
                  <p:cNvPr id="61" name="Freeform 60"/>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Freeform 61"/>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6" name="Group 55"/>
                <p:cNvGrpSpPr/>
                <p:nvPr/>
              </p:nvGrpSpPr>
              <p:grpSpPr>
                <a:xfrm>
                  <a:off x="6751676" y="5260858"/>
                  <a:ext cx="647396" cy="697154"/>
                  <a:chOff x="6671466" y="5260858"/>
                  <a:chExt cx="647396" cy="697154"/>
                </a:xfrm>
              </p:grpSpPr>
              <p:sp>
                <p:nvSpPr>
                  <p:cNvPr id="59" name="Oval 58"/>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100" normalizeH="0" baseline="0" noProof="0" dirty="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a:ea typeface="+mn-ea"/>
                      <a:cs typeface="Arial" charset="0"/>
                    </a:endParaRPr>
                  </a:p>
                </p:txBody>
              </p:sp>
              <p:sp>
                <p:nvSpPr>
                  <p:cNvPr id="60" name="Freeform 59"/>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58" name="Picture 57"/>
                <p:cNvPicPr>
                  <a:picLocks noChangeAspect="1"/>
                </p:cNvPicPr>
                <p:nvPr/>
              </p:nvPicPr>
              <p:blipFill>
                <a:blip r:embed="rId4">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48" name="Group 47"/>
            <p:cNvGrpSpPr/>
            <p:nvPr/>
          </p:nvGrpSpPr>
          <p:grpSpPr>
            <a:xfrm>
              <a:off x="8486303" y="3046613"/>
              <a:ext cx="3474720" cy="2996074"/>
              <a:chOff x="8486303" y="3046613"/>
              <a:chExt cx="3474720" cy="2996074"/>
            </a:xfrm>
          </p:grpSpPr>
          <p:sp>
            <p:nvSpPr>
              <p:cNvPr id="49" name="Rectangle 48"/>
              <p:cNvSpPr/>
              <p:nvPr/>
            </p:nvSpPr>
            <p:spPr bwMode="auto">
              <a:xfrm>
                <a:off x="8486303" y="3046613"/>
                <a:ext cx="347472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Market Leading Price </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anose="020B0502040204020203" pitchFamily="34" charset="0"/>
                    <a:cs typeface="Segoe UI" panose="020B0502040204020203" pitchFamily="34" charset="0"/>
                  </a:rPr>
                  <a:t>&amp; Performance</a:t>
                </a:r>
              </a:p>
            </p:txBody>
          </p:sp>
          <p:grpSp>
            <p:nvGrpSpPr>
              <p:cNvPr id="50" name="Group 49"/>
              <p:cNvGrpSpPr/>
              <p:nvPr/>
            </p:nvGrpSpPr>
            <p:grpSpPr>
              <a:xfrm>
                <a:off x="8988092" y="4412976"/>
                <a:ext cx="2446666" cy="1629711"/>
                <a:chOff x="9292890" y="4193911"/>
                <a:chExt cx="2446666" cy="1629711"/>
              </a:xfrm>
            </p:grpSpPr>
            <p:sp>
              <p:nvSpPr>
                <p:cNvPr id="51" name="Freeform 5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dirty="0">
                    <a:ln>
                      <a:noFill/>
                    </a:ln>
                    <a:solidFill>
                      <a:prstClr val="black"/>
                    </a:solidFill>
                    <a:effectLst/>
                    <a:uLnTx/>
                    <a:uFillTx/>
                    <a:latin typeface="Segoe UI"/>
                    <a:ea typeface="+mn-ea"/>
                    <a:cs typeface="+mn-cs"/>
                  </a:endParaRPr>
                </a:p>
              </p:txBody>
            </p:sp>
            <p:pic>
              <p:nvPicPr>
                <p:cNvPr id="52" name="Picture 51"/>
                <p:cNvPicPr>
                  <a:picLocks noChangeAspect="1"/>
                </p:cNvPicPr>
                <p:nvPr/>
              </p:nvPicPr>
              <p:blipFill>
                <a:blip r:embed="rId5"/>
                <a:stretch>
                  <a:fillRect/>
                </a:stretch>
              </p:blipFill>
              <p:spPr>
                <a:xfrm>
                  <a:off x="9292890" y="4482669"/>
                  <a:ext cx="1867762" cy="1340953"/>
                </a:xfrm>
                <a:prstGeom prst="rect">
                  <a:avLst/>
                </a:prstGeom>
              </p:spPr>
            </p:pic>
          </p:grpSp>
        </p:grpSp>
      </p:grpSp>
      <p:grpSp>
        <p:nvGrpSpPr>
          <p:cNvPr id="85" name="Group 84"/>
          <p:cNvGrpSpPr>
            <a:grpSpLocks noChangeAspect="1"/>
          </p:cNvGrpSpPr>
          <p:nvPr/>
        </p:nvGrpSpPr>
        <p:grpSpPr>
          <a:xfrm>
            <a:off x="8700013" y="2681513"/>
            <a:ext cx="3200400" cy="1235848"/>
            <a:chOff x="516754" y="2718947"/>
            <a:chExt cx="2171607" cy="838575"/>
          </a:xfrm>
        </p:grpSpPr>
        <p:grpSp>
          <p:nvGrpSpPr>
            <p:cNvPr id="86" name="Group 85"/>
            <p:cNvGrpSpPr/>
            <p:nvPr/>
          </p:nvGrpSpPr>
          <p:grpSpPr>
            <a:xfrm>
              <a:off x="516754" y="2718947"/>
              <a:ext cx="605761" cy="838575"/>
              <a:chOff x="8877856" y="3042381"/>
              <a:chExt cx="605761" cy="838575"/>
            </a:xfrm>
          </p:grpSpPr>
          <p:sp>
            <p:nvSpPr>
              <p:cNvPr id="107" name="Rectangle 106"/>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8" name="Freeform 107"/>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9" name="Freeform 108"/>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0" name="Freeform 109"/>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1" name="Freeform 110"/>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2" name="Oval 111"/>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3" name="Oval 112"/>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4" name="Oval 113"/>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5" name="Oval 114"/>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7" name="Group 86"/>
            <p:cNvGrpSpPr/>
            <p:nvPr/>
          </p:nvGrpSpPr>
          <p:grpSpPr>
            <a:xfrm>
              <a:off x="1299677" y="2718947"/>
              <a:ext cx="605761" cy="838575"/>
              <a:chOff x="8877856" y="3042381"/>
              <a:chExt cx="605761" cy="838575"/>
            </a:xfrm>
          </p:grpSpPr>
          <p:sp>
            <p:nvSpPr>
              <p:cNvPr id="98" name="Rectangle 97"/>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98"/>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0" name="Freeform 99"/>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100"/>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101"/>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3" name="Oval 102"/>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4" name="Oval 103"/>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5" name="Oval 104"/>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6" name="Oval 105"/>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8" name="Group 87"/>
            <p:cNvGrpSpPr/>
            <p:nvPr/>
          </p:nvGrpSpPr>
          <p:grpSpPr>
            <a:xfrm>
              <a:off x="2082600" y="2718947"/>
              <a:ext cx="605761" cy="838575"/>
              <a:chOff x="8877856" y="3042381"/>
              <a:chExt cx="605761" cy="838575"/>
            </a:xfrm>
          </p:grpSpPr>
          <p:sp>
            <p:nvSpPr>
              <p:cNvPr id="89" name="Rectangle 88"/>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89"/>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1" name="Freeform 90"/>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2" name="Freeform 91"/>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92"/>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4" name="Oval 93"/>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5" name="Oval 94"/>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6" name="Oval 95"/>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7" name="Oval 96"/>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16" name="Group 115"/>
          <p:cNvGrpSpPr/>
          <p:nvPr/>
        </p:nvGrpSpPr>
        <p:grpSpPr>
          <a:xfrm>
            <a:off x="960120" y="3401568"/>
            <a:ext cx="10151006" cy="1235848"/>
            <a:chOff x="960437" y="3404414"/>
            <a:chExt cx="10151006" cy="1235848"/>
          </a:xfrm>
        </p:grpSpPr>
        <p:grpSp>
          <p:nvGrpSpPr>
            <p:cNvPr id="117" name="Group 116"/>
            <p:cNvGrpSpPr>
              <a:grpSpLocks noChangeAspect="1"/>
            </p:cNvGrpSpPr>
            <p:nvPr/>
          </p:nvGrpSpPr>
          <p:grpSpPr>
            <a:xfrm>
              <a:off x="4435742" y="3404414"/>
              <a:ext cx="3200400" cy="1235848"/>
              <a:chOff x="516754" y="2718947"/>
              <a:chExt cx="2171607" cy="838575"/>
            </a:xfrm>
          </p:grpSpPr>
          <p:grpSp>
            <p:nvGrpSpPr>
              <p:cNvPr id="180" name="Group 179"/>
              <p:cNvGrpSpPr/>
              <p:nvPr/>
            </p:nvGrpSpPr>
            <p:grpSpPr>
              <a:xfrm>
                <a:off x="516754" y="2718947"/>
                <a:ext cx="605761" cy="838575"/>
                <a:chOff x="8877856" y="3042381"/>
                <a:chExt cx="605761" cy="838575"/>
              </a:xfrm>
            </p:grpSpPr>
            <p:sp>
              <p:nvSpPr>
                <p:cNvPr id="201" name="Rectangle 20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2" name="Freeform 20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3" name="Freeform 20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4" name="Freeform 20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5" name="Freeform 20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6" name="Oval 20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7" name="Oval 20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8" name="Oval 20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9" name="Oval 20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81" name="Group 180"/>
              <p:cNvGrpSpPr/>
              <p:nvPr/>
            </p:nvGrpSpPr>
            <p:grpSpPr>
              <a:xfrm>
                <a:off x="1299677" y="2718947"/>
                <a:ext cx="605761" cy="838575"/>
                <a:chOff x="8877856" y="3042381"/>
                <a:chExt cx="605761" cy="838575"/>
              </a:xfrm>
            </p:grpSpPr>
            <p:sp>
              <p:nvSpPr>
                <p:cNvPr id="192" name="Rectangle 19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3" name="Freeform 19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4" name="Freeform 19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19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6" name="Freeform 19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7" name="Oval 19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8" name="Oval 19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9" name="Oval 19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0" name="Oval 19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82" name="Group 181"/>
              <p:cNvGrpSpPr/>
              <p:nvPr/>
            </p:nvGrpSpPr>
            <p:grpSpPr>
              <a:xfrm>
                <a:off x="2082600" y="2718947"/>
                <a:ext cx="605761" cy="838575"/>
                <a:chOff x="8877856" y="3042381"/>
                <a:chExt cx="605761" cy="838575"/>
              </a:xfrm>
            </p:grpSpPr>
            <p:sp>
              <p:nvSpPr>
                <p:cNvPr id="183" name="Rectangle 182"/>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4" name="Freeform 183"/>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5" name="Freeform 184"/>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6" name="Freeform 185"/>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186"/>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8" name="Oval 187"/>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89" name="Oval 188"/>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0" name="Oval 189"/>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91" name="Oval 190"/>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18" name="Group 117"/>
            <p:cNvGrpSpPr>
              <a:grpSpLocks noChangeAspect="1"/>
            </p:cNvGrpSpPr>
            <p:nvPr/>
          </p:nvGrpSpPr>
          <p:grpSpPr>
            <a:xfrm>
              <a:off x="960437" y="3404414"/>
              <a:ext cx="3200403" cy="1235848"/>
              <a:chOff x="516753" y="2718947"/>
              <a:chExt cx="2171608" cy="838575"/>
            </a:xfrm>
          </p:grpSpPr>
          <p:grpSp>
            <p:nvGrpSpPr>
              <p:cNvPr id="150" name="Group 149"/>
              <p:cNvGrpSpPr/>
              <p:nvPr/>
            </p:nvGrpSpPr>
            <p:grpSpPr>
              <a:xfrm>
                <a:off x="516753" y="2718947"/>
                <a:ext cx="605761" cy="838575"/>
                <a:chOff x="8877856" y="3042381"/>
                <a:chExt cx="605761" cy="838575"/>
              </a:xfrm>
            </p:grpSpPr>
            <p:sp>
              <p:nvSpPr>
                <p:cNvPr id="171" name="Rectangle 17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2" name="Freeform 17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3" name="Freeform 17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4" name="Freeform 17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5" name="Freeform 17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6" name="Oval 17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7" name="Oval 17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8" name="Oval 17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9" name="Oval 17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51" name="Group 150"/>
              <p:cNvGrpSpPr/>
              <p:nvPr/>
            </p:nvGrpSpPr>
            <p:grpSpPr>
              <a:xfrm>
                <a:off x="1299676" y="2718947"/>
                <a:ext cx="605761" cy="838575"/>
                <a:chOff x="8877856" y="3042381"/>
                <a:chExt cx="605761" cy="838575"/>
              </a:xfrm>
            </p:grpSpPr>
            <p:sp>
              <p:nvSpPr>
                <p:cNvPr id="162" name="Rectangle 16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3" name="Freeform 16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4" name="Freeform 16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5" name="Freeform 16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6" name="Freeform 16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7" name="Oval 16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8" name="Oval 16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9" name="Oval 16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70" name="Oval 16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52" name="Group 151"/>
              <p:cNvGrpSpPr/>
              <p:nvPr/>
            </p:nvGrpSpPr>
            <p:grpSpPr>
              <a:xfrm>
                <a:off x="2082600" y="2718947"/>
                <a:ext cx="605761" cy="838575"/>
                <a:chOff x="8877856" y="3042381"/>
                <a:chExt cx="605761" cy="838575"/>
              </a:xfrm>
            </p:grpSpPr>
            <p:sp>
              <p:nvSpPr>
                <p:cNvPr id="153" name="Rectangle 152"/>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4" name="Freeform 153"/>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5" name="Freeform 154"/>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6" name="Freeform 155"/>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7" name="Freeform 156"/>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8" name="Oval 157"/>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59" name="Oval 158"/>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0" name="Oval 159"/>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61" name="Oval 160"/>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19" name="Group 118"/>
            <p:cNvGrpSpPr>
              <a:grpSpLocks noChangeAspect="1"/>
            </p:cNvGrpSpPr>
            <p:nvPr/>
          </p:nvGrpSpPr>
          <p:grpSpPr>
            <a:xfrm>
              <a:off x="7911043" y="3404414"/>
              <a:ext cx="3200400" cy="1235848"/>
              <a:chOff x="516754" y="2718947"/>
              <a:chExt cx="2171607" cy="838575"/>
            </a:xfrm>
          </p:grpSpPr>
          <p:grpSp>
            <p:nvGrpSpPr>
              <p:cNvPr id="120" name="Group 119"/>
              <p:cNvGrpSpPr/>
              <p:nvPr/>
            </p:nvGrpSpPr>
            <p:grpSpPr>
              <a:xfrm>
                <a:off x="516754" y="2718947"/>
                <a:ext cx="605761" cy="838575"/>
                <a:chOff x="8877856" y="3042381"/>
                <a:chExt cx="605761" cy="838575"/>
              </a:xfrm>
            </p:grpSpPr>
            <p:sp>
              <p:nvSpPr>
                <p:cNvPr id="141" name="Rectangle 14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2" name="Freeform 14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3" name="Freeform 14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4" name="Freeform 14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5" name="Freeform 14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6" name="Oval 14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7" name="Oval 14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8" name="Oval 14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9" name="Oval 14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21" name="Group 120"/>
              <p:cNvGrpSpPr/>
              <p:nvPr/>
            </p:nvGrpSpPr>
            <p:grpSpPr>
              <a:xfrm>
                <a:off x="1299677" y="2718947"/>
                <a:ext cx="605761" cy="838575"/>
                <a:chOff x="8877856" y="3042381"/>
                <a:chExt cx="605761" cy="838575"/>
              </a:xfrm>
            </p:grpSpPr>
            <p:sp>
              <p:nvSpPr>
                <p:cNvPr id="132" name="Rectangle 13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3" name="Freeform 13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4" name="Freeform 13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5" name="Freeform 13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6" name="Freeform 13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9" name="Oval 13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40" name="Oval 13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22" name="Group 121"/>
              <p:cNvGrpSpPr/>
              <p:nvPr/>
            </p:nvGrpSpPr>
            <p:grpSpPr>
              <a:xfrm>
                <a:off x="2082600" y="2718947"/>
                <a:ext cx="605761" cy="838575"/>
                <a:chOff x="8877856" y="3042381"/>
                <a:chExt cx="605761" cy="838575"/>
              </a:xfrm>
            </p:grpSpPr>
            <p:sp>
              <p:nvSpPr>
                <p:cNvPr id="123" name="Rectangle 122"/>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123"/>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125"/>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126"/>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8" name="Oval 127"/>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9" name="Oval 128"/>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0" name="Oval 129"/>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1" name="Oval 130"/>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210" name="Right Brace 209"/>
          <p:cNvSpPr/>
          <p:nvPr/>
        </p:nvSpPr>
        <p:spPr>
          <a:xfrm rot="5400000" flipV="1">
            <a:off x="5921630" y="2712427"/>
            <a:ext cx="197571" cy="4205642"/>
          </a:xfrm>
          <a:prstGeom prst="rightBrace">
            <a:avLst>
              <a:gd name="adj1" fmla="val 43816"/>
              <a:gd name="adj2" fmla="val 50000"/>
            </a:avLst>
          </a:prstGeom>
          <a:ln>
            <a:solidFill>
              <a:srgbClr val="FF8C00"/>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Rectangle 212"/>
          <p:cNvSpPr/>
          <p:nvPr/>
        </p:nvSpPr>
        <p:spPr>
          <a:xfrm>
            <a:off x="306849" y="1358204"/>
            <a:ext cx="9839091" cy="1237262"/>
          </a:xfrm>
          <a:prstGeom prst="rect">
            <a:avLst/>
          </a:prstGeom>
        </p:spPr>
        <p:txBody>
          <a:bodyPr wrap="square">
            <a:spAutoFit/>
          </a:bodyPr>
          <a:lstStyle/>
          <a:p>
            <a:pPr marL="285750" marR="0" lvl="0" indent="-285750" defTabSz="91440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0" cap="none" spc="0" normalizeH="0" baseline="0" noProof="0" dirty="0">
                <a:ln>
                  <a:noFill/>
                </a:ln>
                <a:solidFill>
                  <a:schemeClr val="bg1"/>
                </a:solidFill>
                <a:effectLst/>
                <a:uLnTx/>
                <a:uFillTx/>
                <a:latin typeface="Segoe UI Light"/>
              </a:rPr>
              <a:t>Spin up for heavy workloads, cycle down for daily activity</a:t>
            </a:r>
          </a:p>
          <a:p>
            <a:pPr marL="285750" marR="0" lvl="0" indent="-285750" defTabSz="91440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0" cap="none" spc="0" normalizeH="0" baseline="0" noProof="0" dirty="0">
                <a:ln>
                  <a:noFill/>
                </a:ln>
                <a:solidFill>
                  <a:schemeClr val="bg1"/>
                </a:solidFill>
                <a:effectLst/>
                <a:uLnTx/>
                <a:uFillTx/>
                <a:latin typeface="Segoe UI Light"/>
              </a:rPr>
              <a:t>Buy time to insight based on what you need, when you need it</a:t>
            </a:r>
          </a:p>
          <a:p>
            <a:pPr marL="285750" marR="0" lvl="0" indent="-285750" defTabSz="91440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0" cap="none" spc="0" normalizeH="0" baseline="0" noProof="0" dirty="0">
                <a:ln>
                  <a:noFill/>
                </a:ln>
                <a:solidFill>
                  <a:schemeClr val="bg1"/>
                </a:solidFill>
                <a:effectLst/>
                <a:uLnTx/>
                <a:uFillTx/>
                <a:latin typeface="Segoe UI Light"/>
              </a:rPr>
              <a:t>Choose the combo of compute and storage that meets your needs</a:t>
            </a:r>
          </a:p>
        </p:txBody>
      </p:sp>
    </p:spTree>
    <p:extLst>
      <p:ext uri="{BB962C8B-B14F-4D97-AF65-F5344CB8AC3E}">
        <p14:creationId xmlns:p14="http://schemas.microsoft.com/office/powerpoint/2010/main" val="218536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09242E-6 7.71675E-8 L 0.35334 0.08874 " pathEditMode="relative" rAng="0" ptsTypes="AA">
                                      <p:cBhvr>
                                        <p:cTn id="10" dur="2000" fill="hold"/>
                                        <p:tgtEl>
                                          <p:spTgt spid="8"/>
                                        </p:tgtEl>
                                        <p:attrNameLst>
                                          <p:attrName>ppt_x</p:attrName>
                                          <p:attrName>ppt_y</p:attrName>
                                        </p:attrNameLst>
                                      </p:cBhvr>
                                      <p:rCtr x="17667" y="4426"/>
                                    </p:animMotion>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42" presetClass="path" presetSubtype="0" accel="50000" decel="50000" fill="hold" nodeType="withEffect">
                                  <p:stCondLst>
                                    <p:cond delay="0"/>
                                  </p:stCondLst>
                                  <p:childTnLst>
                                    <p:animMotion origin="layout" path="M -4.83533E-6 4.03995E-7 L -0.34043 0.10554 " pathEditMode="relative" rAng="0" ptsTypes="AA">
                                      <p:cBhvr>
                                        <p:cTn id="15" dur="2000" fill="hold"/>
                                        <p:tgtEl>
                                          <p:spTgt spid="85"/>
                                        </p:tgtEl>
                                        <p:attrNameLst>
                                          <p:attrName>ppt_x</p:attrName>
                                          <p:attrName>ppt_y</p:attrName>
                                        </p:attrNameLst>
                                      </p:cBhvr>
                                      <p:rCtr x="-17028" y="5266"/>
                                    </p:animMotion>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10"/>
                                        </p:tgtEl>
                                        <p:attrNameLst>
                                          <p:attrName>style.visibility</p:attrName>
                                        </p:attrNameLst>
                                      </p:cBhvr>
                                      <p:to>
                                        <p:strVal val="visible"/>
                                      </p:to>
                                    </p:set>
                                    <p:animEffect transition="in" filter="fade">
                                      <p:cBhvr>
                                        <p:cTn id="19" dur="500"/>
                                        <p:tgtEl>
                                          <p:spTgt spid="2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5"/>
                                        </p:tgtEl>
                                      </p:cBhvr>
                                    </p:animEffect>
                                    <p:set>
                                      <p:cBhvr>
                                        <p:cTn id="24" dur="1" fill="hold">
                                          <p:stCondLst>
                                            <p:cond delay="499"/>
                                          </p:stCondLst>
                                        </p:cTn>
                                        <p:tgtEl>
                                          <p:spTgt spid="85"/>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6" presetClass="emph" presetSubtype="0" fill="hold" grpId="1" nodeType="withEffect">
                                  <p:stCondLst>
                                    <p:cond delay="0"/>
                                  </p:stCondLst>
                                  <p:childTnLst>
                                    <p:animScale>
                                      <p:cBhvr>
                                        <p:cTn id="30" dur="1000" fill="hold"/>
                                        <p:tgtEl>
                                          <p:spTgt spid="210"/>
                                        </p:tgtEl>
                                      </p:cBhvr>
                                      <p:by x="2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Pause &amp; Restart</a:t>
            </a:r>
          </a:p>
        </p:txBody>
      </p:sp>
      <p:sp>
        <p:nvSpPr>
          <p:cNvPr id="141" name="Text Placeholder 140"/>
          <p:cNvSpPr>
            <a:spLocks noGrp="1"/>
          </p:cNvSpPr>
          <p:nvPr>
            <p:ph type="body" sz="quarter" idx="10"/>
          </p:nvPr>
        </p:nvSpPr>
        <p:spPr/>
        <p:txBody>
          <a:bodyPr/>
          <a:lstStyle/>
          <a:p>
            <a:endParaRPr lang="en-GB" dirty="0"/>
          </a:p>
        </p:txBody>
      </p:sp>
      <p:sp>
        <p:nvSpPr>
          <p:cNvPr id="3" name="Rectangle 2"/>
          <p:cNvSpPr/>
          <p:nvPr/>
        </p:nvSpPr>
        <p:spPr bwMode="auto">
          <a:xfrm>
            <a:off x="-15699" y="2632343"/>
            <a:ext cx="12434711" cy="43621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4" name="Group 3"/>
          <p:cNvGrpSpPr/>
          <p:nvPr/>
        </p:nvGrpSpPr>
        <p:grpSpPr>
          <a:xfrm>
            <a:off x="538928" y="2811461"/>
            <a:ext cx="7273951" cy="4565269"/>
            <a:chOff x="711660" y="1748219"/>
            <a:chExt cx="12403691" cy="5246306"/>
          </a:xfrm>
        </p:grpSpPr>
        <p:sp>
          <p:nvSpPr>
            <p:cNvPr id="5" name="Isosceles Triangle 4"/>
            <p:cNvSpPr/>
            <p:nvPr/>
          </p:nvSpPr>
          <p:spPr bwMode="auto">
            <a:xfrm rot="5400000">
              <a:off x="4974145" y="-1735647"/>
              <a:ext cx="3783584" cy="12268203"/>
            </a:xfrm>
            <a:prstGeom prst="triangle">
              <a:avLst>
                <a:gd name="adj" fmla="val 100000"/>
              </a:avLst>
            </a:prstGeom>
            <a:solidFill>
              <a:srgbClr val="107C10">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6" name="Rectangle 5"/>
            <p:cNvSpPr/>
            <p:nvPr/>
          </p:nvSpPr>
          <p:spPr bwMode="auto">
            <a:xfrm>
              <a:off x="11515128" y="4794937"/>
              <a:ext cx="1600223" cy="21995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7" name="Group 6"/>
            <p:cNvGrpSpPr/>
            <p:nvPr/>
          </p:nvGrpSpPr>
          <p:grpSpPr>
            <a:xfrm>
              <a:off x="711660" y="1748219"/>
              <a:ext cx="11191240" cy="4569756"/>
              <a:chOff x="711660" y="1748219"/>
              <a:chExt cx="11191240" cy="4569756"/>
            </a:xfrm>
          </p:grpSpPr>
          <p:sp>
            <p:nvSpPr>
              <p:cNvPr id="8" name="Freeform 7"/>
              <p:cNvSpPr/>
              <p:nvPr/>
            </p:nvSpPr>
            <p:spPr bwMode="auto">
              <a:xfrm flipV="1">
                <a:off x="713286" y="2506662"/>
                <a:ext cx="11004719" cy="3408657"/>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a:solidFill>
                  <a:srgbClr val="107C10"/>
                </a:solidFill>
                <a:headEnd type="none" w="med" len="med"/>
                <a:tailEnd type="triangle" w="lg"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16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Freeform 8"/>
              <p:cNvSpPr/>
              <p:nvPr/>
            </p:nvSpPr>
            <p:spPr bwMode="auto">
              <a:xfrm>
                <a:off x="711660" y="1748219"/>
                <a:ext cx="11191240" cy="4569756"/>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38100">
                <a:solidFill>
                  <a:schemeClr val="accent1"/>
                </a:solidFill>
                <a:headEnd type="triangle" w="lg" len="med"/>
                <a:tailEnd type="triangle" w="lg"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168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grpSp>
      <p:sp>
        <p:nvSpPr>
          <p:cNvPr id="10" name="Freeform 9"/>
          <p:cNvSpPr>
            <a:spLocks/>
          </p:cNvSpPr>
          <p:nvPr/>
        </p:nvSpPr>
        <p:spPr bwMode="auto">
          <a:xfrm>
            <a:off x="7607832" y="4292570"/>
            <a:ext cx="4248967" cy="2570633"/>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8" b="0" i="0" u="none" strike="noStrike" kern="1200" cap="none" spc="0" normalizeH="0" baseline="0" noProof="0" dirty="0">
              <a:ln>
                <a:noFill/>
              </a:ln>
              <a:solidFill>
                <a:srgbClr val="000000"/>
              </a:solidFill>
              <a:effectLst/>
              <a:uLnTx/>
              <a:uFillTx/>
              <a:latin typeface="Segoe UI" charset="0"/>
              <a:ea typeface="MS PGothic" charset="0"/>
              <a:cs typeface="MS PGothic" charset="0"/>
            </a:endParaRPr>
          </a:p>
        </p:txBody>
      </p:sp>
      <p:grpSp>
        <p:nvGrpSpPr>
          <p:cNvPr id="12" name="Group 11"/>
          <p:cNvGrpSpPr/>
          <p:nvPr/>
        </p:nvGrpSpPr>
        <p:grpSpPr>
          <a:xfrm>
            <a:off x="4846320" y="4983480"/>
            <a:ext cx="2395910" cy="1717986"/>
            <a:chOff x="473611" y="4368838"/>
            <a:chExt cx="2395910" cy="1717986"/>
          </a:xfrm>
        </p:grpSpPr>
        <p:grpSp>
          <p:nvGrpSpPr>
            <p:cNvPr id="13" name="Group 12"/>
            <p:cNvGrpSpPr/>
            <p:nvPr/>
          </p:nvGrpSpPr>
          <p:grpSpPr>
            <a:xfrm>
              <a:off x="473611" y="4379464"/>
              <a:ext cx="1392869" cy="1707360"/>
              <a:chOff x="313191" y="4732388"/>
              <a:chExt cx="1392869" cy="1707360"/>
            </a:xfrm>
          </p:grpSpPr>
          <p:grpSp>
            <p:nvGrpSpPr>
              <p:cNvPr id="30" name="Group 29"/>
              <p:cNvGrpSpPr>
                <a:grpSpLocks noChangeAspect="1"/>
              </p:cNvGrpSpPr>
              <p:nvPr/>
            </p:nvGrpSpPr>
            <p:grpSpPr>
              <a:xfrm>
                <a:off x="791659" y="4732388"/>
                <a:ext cx="914401" cy="1187440"/>
                <a:chOff x="1644407" y="5115540"/>
                <a:chExt cx="822960" cy="1068695"/>
              </a:xfrm>
            </p:grpSpPr>
            <p:sp>
              <p:nvSpPr>
                <p:cNvPr id="41" name="Rectangle 40"/>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42" name="Group 41"/>
                <p:cNvGrpSpPr/>
                <p:nvPr/>
              </p:nvGrpSpPr>
              <p:grpSpPr>
                <a:xfrm>
                  <a:off x="1644407" y="5115540"/>
                  <a:ext cx="822960" cy="1068695"/>
                  <a:chOff x="961359" y="2483721"/>
                  <a:chExt cx="822960" cy="1068695"/>
                </a:xfrm>
              </p:grpSpPr>
              <p:sp>
                <p:nvSpPr>
                  <p:cNvPr id="43" name="Oval 42"/>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31" name="Group 30"/>
              <p:cNvGrpSpPr>
                <a:grpSpLocks noChangeAspect="1"/>
              </p:cNvGrpSpPr>
              <p:nvPr/>
            </p:nvGrpSpPr>
            <p:grpSpPr>
              <a:xfrm>
                <a:off x="552425" y="4994175"/>
                <a:ext cx="914401" cy="1183785"/>
                <a:chOff x="1645666" y="5118829"/>
                <a:chExt cx="822960" cy="1065406"/>
              </a:xfrm>
            </p:grpSpPr>
            <p:sp>
              <p:nvSpPr>
                <p:cNvPr id="37" name="Rectangle 36"/>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8" name="Group 37"/>
                <p:cNvGrpSpPr/>
                <p:nvPr/>
              </p:nvGrpSpPr>
              <p:grpSpPr>
                <a:xfrm>
                  <a:off x="1645666" y="5118829"/>
                  <a:ext cx="822960" cy="1065406"/>
                  <a:chOff x="962618" y="2487010"/>
                  <a:chExt cx="822960" cy="1065406"/>
                </a:xfrm>
              </p:grpSpPr>
              <p:sp>
                <p:nvSpPr>
                  <p:cNvPr id="39" name="Oval 38"/>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32" name="Group 31"/>
              <p:cNvGrpSpPr>
                <a:grpSpLocks noChangeAspect="1"/>
              </p:cNvGrpSpPr>
              <p:nvPr/>
            </p:nvGrpSpPr>
            <p:grpSpPr>
              <a:xfrm>
                <a:off x="313191" y="5252308"/>
                <a:ext cx="914401" cy="1187440"/>
                <a:chOff x="1625267" y="5096400"/>
                <a:chExt cx="822960" cy="1068695"/>
              </a:xfrm>
            </p:grpSpPr>
            <p:sp>
              <p:nvSpPr>
                <p:cNvPr id="33" name="Rectangle 32"/>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34" name="Group 33"/>
                <p:cNvGrpSpPr/>
                <p:nvPr/>
              </p:nvGrpSpPr>
              <p:grpSpPr>
                <a:xfrm>
                  <a:off x="1625267" y="5096400"/>
                  <a:ext cx="822960" cy="1068695"/>
                  <a:chOff x="942219" y="2464581"/>
                  <a:chExt cx="822960" cy="1068695"/>
                </a:xfrm>
              </p:grpSpPr>
              <p:sp>
                <p:nvSpPr>
                  <p:cNvPr id="35" name="Oval 34"/>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6" name="Freeform 35"/>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14" name="Group 13"/>
            <p:cNvGrpSpPr>
              <a:grpSpLocks noChangeAspect="1"/>
            </p:cNvGrpSpPr>
            <p:nvPr/>
          </p:nvGrpSpPr>
          <p:grpSpPr>
            <a:xfrm>
              <a:off x="2046561" y="4368838"/>
              <a:ext cx="822960" cy="1008773"/>
              <a:chOff x="313191" y="4732388"/>
              <a:chExt cx="1392869" cy="1707360"/>
            </a:xfrm>
          </p:grpSpPr>
          <p:grpSp>
            <p:nvGrpSpPr>
              <p:cNvPr id="15" name="Group 14"/>
              <p:cNvGrpSpPr>
                <a:grpSpLocks noChangeAspect="1"/>
              </p:cNvGrpSpPr>
              <p:nvPr/>
            </p:nvGrpSpPr>
            <p:grpSpPr>
              <a:xfrm>
                <a:off x="791659" y="4732388"/>
                <a:ext cx="914401" cy="1187440"/>
                <a:chOff x="1644407" y="5115540"/>
                <a:chExt cx="822960" cy="1068695"/>
              </a:xfrm>
            </p:grpSpPr>
            <p:sp>
              <p:nvSpPr>
                <p:cNvPr id="26" name="Rectangle 25"/>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27" name="Group 26"/>
                <p:cNvGrpSpPr/>
                <p:nvPr/>
              </p:nvGrpSpPr>
              <p:grpSpPr>
                <a:xfrm>
                  <a:off x="1644407" y="5115540"/>
                  <a:ext cx="822960" cy="1068695"/>
                  <a:chOff x="961359" y="2483721"/>
                  <a:chExt cx="822960" cy="1068695"/>
                </a:xfrm>
              </p:grpSpPr>
              <p:sp>
                <p:nvSpPr>
                  <p:cNvPr id="28" name="Oval 27"/>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9"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6" name="Group 15"/>
              <p:cNvGrpSpPr>
                <a:grpSpLocks noChangeAspect="1"/>
              </p:cNvGrpSpPr>
              <p:nvPr/>
            </p:nvGrpSpPr>
            <p:grpSpPr>
              <a:xfrm>
                <a:off x="552425" y="4994175"/>
                <a:ext cx="914401" cy="1183785"/>
                <a:chOff x="1645666" y="5118829"/>
                <a:chExt cx="822960" cy="1065406"/>
              </a:xfrm>
            </p:grpSpPr>
            <p:sp>
              <p:nvSpPr>
                <p:cNvPr id="22" name="Rectangle 21"/>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23" name="Group 22"/>
                <p:cNvGrpSpPr/>
                <p:nvPr/>
              </p:nvGrpSpPr>
              <p:grpSpPr>
                <a:xfrm>
                  <a:off x="1645666" y="5118829"/>
                  <a:ext cx="822960" cy="1065406"/>
                  <a:chOff x="962618" y="2487010"/>
                  <a:chExt cx="822960" cy="1065406"/>
                </a:xfrm>
              </p:grpSpPr>
              <p:sp>
                <p:nvSpPr>
                  <p:cNvPr id="24" name="Oval 23"/>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7" name="Group 16"/>
              <p:cNvGrpSpPr>
                <a:grpSpLocks noChangeAspect="1"/>
              </p:cNvGrpSpPr>
              <p:nvPr/>
            </p:nvGrpSpPr>
            <p:grpSpPr>
              <a:xfrm>
                <a:off x="313191" y="5252308"/>
                <a:ext cx="914401" cy="1187440"/>
                <a:chOff x="1625267" y="5096400"/>
                <a:chExt cx="822960" cy="1068695"/>
              </a:xfrm>
            </p:grpSpPr>
            <p:sp>
              <p:nvSpPr>
                <p:cNvPr id="18" name="Rectangle 17"/>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19" name="Group 18"/>
                <p:cNvGrpSpPr/>
                <p:nvPr/>
              </p:nvGrpSpPr>
              <p:grpSpPr>
                <a:xfrm>
                  <a:off x="1625267" y="5096400"/>
                  <a:ext cx="822960" cy="1068695"/>
                  <a:chOff x="942219" y="2464581"/>
                  <a:chExt cx="822960" cy="1068695"/>
                </a:xfrm>
              </p:grpSpPr>
              <p:sp>
                <p:nvSpPr>
                  <p:cNvPr id="20" name="Oval 19"/>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Freeform 20"/>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grpSp>
        <p:nvGrpSpPr>
          <p:cNvPr id="45" name="Group 44"/>
          <p:cNvGrpSpPr/>
          <p:nvPr/>
        </p:nvGrpSpPr>
        <p:grpSpPr>
          <a:xfrm>
            <a:off x="960120" y="3401568"/>
            <a:ext cx="10151006" cy="1235848"/>
            <a:chOff x="960437" y="3404414"/>
            <a:chExt cx="10151006" cy="1235848"/>
          </a:xfrm>
        </p:grpSpPr>
        <p:grpSp>
          <p:nvGrpSpPr>
            <p:cNvPr id="46" name="Group 45"/>
            <p:cNvGrpSpPr>
              <a:grpSpLocks noChangeAspect="1"/>
            </p:cNvGrpSpPr>
            <p:nvPr/>
          </p:nvGrpSpPr>
          <p:grpSpPr>
            <a:xfrm>
              <a:off x="4435742" y="3404414"/>
              <a:ext cx="3200400" cy="1235848"/>
              <a:chOff x="516754" y="2718947"/>
              <a:chExt cx="2171607" cy="838575"/>
            </a:xfrm>
          </p:grpSpPr>
          <p:grpSp>
            <p:nvGrpSpPr>
              <p:cNvPr id="109" name="Group 108"/>
              <p:cNvGrpSpPr/>
              <p:nvPr/>
            </p:nvGrpSpPr>
            <p:grpSpPr>
              <a:xfrm>
                <a:off x="516754" y="2718947"/>
                <a:ext cx="605761" cy="838575"/>
                <a:chOff x="8877856" y="3042381"/>
                <a:chExt cx="605761" cy="838575"/>
              </a:xfrm>
            </p:grpSpPr>
            <p:sp>
              <p:nvSpPr>
                <p:cNvPr id="130" name="Rectangle 129"/>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1" name="Freeform 130"/>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2" name="Freeform 131"/>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3" name="Freeform 132"/>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4" name="Freeform 133"/>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5" name="Oval 134"/>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6" name="Oval 135"/>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7" name="Oval 136"/>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38" name="Oval 137"/>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0" name="Group 109"/>
              <p:cNvGrpSpPr/>
              <p:nvPr/>
            </p:nvGrpSpPr>
            <p:grpSpPr>
              <a:xfrm>
                <a:off x="1299677" y="2718947"/>
                <a:ext cx="605761" cy="838575"/>
                <a:chOff x="8877856" y="3042381"/>
                <a:chExt cx="605761" cy="838575"/>
              </a:xfrm>
            </p:grpSpPr>
            <p:sp>
              <p:nvSpPr>
                <p:cNvPr id="121" name="Rectangle 12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12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12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12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12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6" name="Oval 12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7" name="Oval 12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8" name="Oval 12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9" name="Oval 12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1" name="Group 110"/>
              <p:cNvGrpSpPr/>
              <p:nvPr/>
            </p:nvGrpSpPr>
            <p:grpSpPr>
              <a:xfrm>
                <a:off x="2082600" y="2718947"/>
                <a:ext cx="605761" cy="838575"/>
                <a:chOff x="8877856" y="3042381"/>
                <a:chExt cx="605761" cy="838575"/>
              </a:xfrm>
            </p:grpSpPr>
            <p:sp>
              <p:nvSpPr>
                <p:cNvPr id="112" name="Rectangle 11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3" name="Freeform 11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11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5" name="Freeform 11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6" name="Freeform 11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7" name="Oval 11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8" name="Oval 11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19" name="Oval 11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20" name="Oval 11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7" name="Group 46"/>
            <p:cNvGrpSpPr>
              <a:grpSpLocks noChangeAspect="1"/>
            </p:cNvGrpSpPr>
            <p:nvPr/>
          </p:nvGrpSpPr>
          <p:grpSpPr>
            <a:xfrm>
              <a:off x="960437" y="3404414"/>
              <a:ext cx="3200403" cy="1235848"/>
              <a:chOff x="516753" y="2718947"/>
              <a:chExt cx="2171608" cy="838575"/>
            </a:xfrm>
          </p:grpSpPr>
          <p:grpSp>
            <p:nvGrpSpPr>
              <p:cNvPr id="79" name="Group 78"/>
              <p:cNvGrpSpPr/>
              <p:nvPr/>
            </p:nvGrpSpPr>
            <p:grpSpPr>
              <a:xfrm>
                <a:off x="516753" y="2718947"/>
                <a:ext cx="605761" cy="838575"/>
                <a:chOff x="8877856" y="3042381"/>
                <a:chExt cx="605761" cy="838575"/>
              </a:xfrm>
            </p:grpSpPr>
            <p:sp>
              <p:nvSpPr>
                <p:cNvPr id="100" name="Rectangle 99"/>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100"/>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101"/>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102"/>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103"/>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5" name="Oval 104"/>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6" name="Oval 105"/>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7" name="Oval 106"/>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108" name="Oval 107"/>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0" name="Group 79"/>
              <p:cNvGrpSpPr/>
              <p:nvPr/>
            </p:nvGrpSpPr>
            <p:grpSpPr>
              <a:xfrm>
                <a:off x="1299676" y="2718947"/>
                <a:ext cx="605761" cy="838575"/>
                <a:chOff x="8877856" y="3042381"/>
                <a:chExt cx="605761" cy="838575"/>
              </a:xfrm>
            </p:grpSpPr>
            <p:sp>
              <p:nvSpPr>
                <p:cNvPr id="91" name="Rectangle 9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2" name="Freeform 9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3" name="Freeform 9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4" name="Freeform 9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5" name="Freeform 9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6" name="Oval 9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7" name="Oval 9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8" name="Oval 9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9" name="Oval 9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1" name="Group 80"/>
              <p:cNvGrpSpPr/>
              <p:nvPr/>
            </p:nvGrpSpPr>
            <p:grpSpPr>
              <a:xfrm>
                <a:off x="2082600" y="2718947"/>
                <a:ext cx="605761" cy="838575"/>
                <a:chOff x="8877856" y="3042381"/>
                <a:chExt cx="605761" cy="838575"/>
              </a:xfrm>
            </p:grpSpPr>
            <p:sp>
              <p:nvSpPr>
                <p:cNvPr id="82" name="Rectangle 8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3" name="Freeform 8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4" name="Freeform 8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5" name="Freeform 8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6" name="Freeform 8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7" name="Oval 8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8" name="Oval 8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9" name="Oval 8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0" name="Oval 8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8" name="Group 47"/>
            <p:cNvGrpSpPr>
              <a:grpSpLocks noChangeAspect="1"/>
            </p:cNvGrpSpPr>
            <p:nvPr/>
          </p:nvGrpSpPr>
          <p:grpSpPr>
            <a:xfrm>
              <a:off x="7911043" y="3404414"/>
              <a:ext cx="3200400" cy="1235848"/>
              <a:chOff x="516754" y="2718947"/>
              <a:chExt cx="2171607" cy="838575"/>
            </a:xfrm>
          </p:grpSpPr>
          <p:grpSp>
            <p:nvGrpSpPr>
              <p:cNvPr id="49" name="Group 48"/>
              <p:cNvGrpSpPr/>
              <p:nvPr/>
            </p:nvGrpSpPr>
            <p:grpSpPr>
              <a:xfrm>
                <a:off x="516754" y="2718947"/>
                <a:ext cx="605761" cy="838575"/>
                <a:chOff x="8877856" y="3042381"/>
                <a:chExt cx="605761" cy="838575"/>
              </a:xfrm>
            </p:grpSpPr>
            <p:sp>
              <p:nvSpPr>
                <p:cNvPr id="70" name="Rectangle 69"/>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70"/>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2" name="Freeform 71"/>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3" name="Freeform 72"/>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73"/>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5" name="Oval 74"/>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6" name="Oval 75"/>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7" name="Oval 76"/>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8" name="Oval 77"/>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0" name="Group 49"/>
              <p:cNvGrpSpPr/>
              <p:nvPr/>
            </p:nvGrpSpPr>
            <p:grpSpPr>
              <a:xfrm>
                <a:off x="1299677" y="2718947"/>
                <a:ext cx="605761" cy="838575"/>
                <a:chOff x="8877856" y="3042381"/>
                <a:chExt cx="605761" cy="838575"/>
              </a:xfrm>
            </p:grpSpPr>
            <p:sp>
              <p:nvSpPr>
                <p:cNvPr id="61" name="Rectangle 60"/>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61"/>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62"/>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63"/>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64"/>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6" name="Oval 65"/>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7" name="Oval 66"/>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8" name="Oval 67"/>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9" name="Oval 68"/>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1" name="Group 50"/>
              <p:cNvGrpSpPr/>
              <p:nvPr/>
            </p:nvGrpSpPr>
            <p:grpSpPr>
              <a:xfrm>
                <a:off x="2082600" y="2718947"/>
                <a:ext cx="605761" cy="838575"/>
                <a:chOff x="8877856" y="3042381"/>
                <a:chExt cx="605761" cy="838575"/>
              </a:xfrm>
            </p:grpSpPr>
            <p:sp>
              <p:nvSpPr>
                <p:cNvPr id="52" name="Rectangle 51"/>
                <p:cNvSpPr>
                  <a:spLocks noChangeArrowheads="1"/>
                </p:cNvSpPr>
                <p:nvPr/>
              </p:nvSpPr>
              <p:spPr bwMode="auto">
                <a:xfrm>
                  <a:off x="8877856" y="3042381"/>
                  <a:ext cx="605761" cy="838575"/>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52"/>
                <p:cNvSpPr>
                  <a:spLocks/>
                </p:cNvSpPr>
                <p:nvPr/>
              </p:nvSpPr>
              <p:spPr bwMode="auto">
                <a:xfrm>
                  <a:off x="8942738" y="3140380"/>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53"/>
                <p:cNvSpPr>
                  <a:spLocks/>
                </p:cNvSpPr>
                <p:nvPr/>
              </p:nvSpPr>
              <p:spPr bwMode="auto">
                <a:xfrm>
                  <a:off x="8942738" y="3291721"/>
                  <a:ext cx="475999" cy="85594"/>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54"/>
                <p:cNvSpPr>
                  <a:spLocks/>
                </p:cNvSpPr>
                <p:nvPr/>
              </p:nvSpPr>
              <p:spPr bwMode="auto">
                <a:xfrm>
                  <a:off x="8942738" y="3441821"/>
                  <a:ext cx="475999" cy="85594"/>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55"/>
                <p:cNvSpPr>
                  <a:spLocks/>
                </p:cNvSpPr>
                <p:nvPr/>
              </p:nvSpPr>
              <p:spPr bwMode="auto">
                <a:xfrm>
                  <a:off x="8942738" y="3593161"/>
                  <a:ext cx="475999" cy="85594"/>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7" name="Oval 56"/>
                <p:cNvSpPr>
                  <a:spLocks noChangeArrowheads="1"/>
                </p:cNvSpPr>
                <p:nvPr/>
              </p:nvSpPr>
              <p:spPr bwMode="auto">
                <a:xfrm>
                  <a:off x="9327781" y="315836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8" name="Oval 57"/>
                <p:cNvSpPr>
                  <a:spLocks noChangeArrowheads="1"/>
                </p:cNvSpPr>
                <p:nvPr/>
              </p:nvSpPr>
              <p:spPr bwMode="auto">
                <a:xfrm>
                  <a:off x="9327781" y="3309708"/>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9" name="Oval 58"/>
                <p:cNvSpPr>
                  <a:spLocks noChangeArrowheads="1"/>
                </p:cNvSpPr>
                <p:nvPr/>
              </p:nvSpPr>
              <p:spPr bwMode="auto">
                <a:xfrm>
                  <a:off x="9327781" y="346104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0" name="Oval 59"/>
                <p:cNvSpPr>
                  <a:spLocks noChangeArrowheads="1"/>
                </p:cNvSpPr>
                <p:nvPr/>
              </p:nvSpPr>
              <p:spPr bwMode="auto">
                <a:xfrm>
                  <a:off x="9327781" y="3612389"/>
                  <a:ext cx="46084" cy="47139"/>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139" name="Right Brace 138"/>
          <p:cNvSpPr/>
          <p:nvPr/>
        </p:nvSpPr>
        <p:spPr>
          <a:xfrm rot="5400000" flipV="1">
            <a:off x="5925312" y="-441804"/>
            <a:ext cx="197571" cy="10514105"/>
          </a:xfrm>
          <a:prstGeom prst="rightBrace">
            <a:avLst>
              <a:gd name="adj1" fmla="val 43816"/>
              <a:gd name="adj2" fmla="val 50000"/>
            </a:avLst>
          </a:prstGeom>
          <a:ln>
            <a:solidFill>
              <a:srgbClr val="FF8C00"/>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TextBox 139"/>
          <p:cNvSpPr txBox="1"/>
          <p:nvPr/>
        </p:nvSpPr>
        <p:spPr>
          <a:xfrm>
            <a:off x="3396239" y="4255752"/>
            <a:ext cx="1363194"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004B1C"/>
                </a:solidFill>
                <a:effectLst/>
                <a:uLnTx/>
                <a:uFillTx/>
                <a:latin typeface="Segoe UI"/>
                <a:ea typeface="+mn-ea"/>
                <a:cs typeface="+mn-cs"/>
              </a:rPr>
              <a:t>$$$$</a:t>
            </a:r>
          </a:p>
        </p:txBody>
      </p:sp>
    </p:spTree>
    <p:extLst>
      <p:ext uri="{BB962C8B-B14F-4D97-AF65-F5344CB8AC3E}">
        <p14:creationId xmlns:p14="http://schemas.microsoft.com/office/powerpoint/2010/main" val="1889163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9"/>
                                        </p:tgtEl>
                                      </p:cBhvr>
                                    </p:animEffect>
                                    <p:set>
                                      <p:cBhvr>
                                        <p:cTn id="10" dur="1" fill="hold">
                                          <p:stCondLst>
                                            <p:cond delay="499"/>
                                          </p:stCondLst>
                                        </p:cTn>
                                        <p:tgtEl>
                                          <p:spTgt spid="139"/>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42" presetClass="path" presetSubtype="0" accel="50000" decel="50000" fill="hold" nodeType="withEffect">
                                  <p:stCondLst>
                                    <p:cond delay="0"/>
                                  </p:stCondLst>
                                  <p:childTnLst>
                                    <p:animMotion origin="layout" path="M 1.35818E-6 -4.6936E-6 L 0.28976 0.00931 " pathEditMode="relative" rAng="0" ptsTypes="AA">
                                      <p:cBhvr>
                                        <p:cTn id="16" dur="2000" fill="hold"/>
                                        <p:tgtEl>
                                          <p:spTgt spid="12"/>
                                        </p:tgtEl>
                                        <p:attrNameLst>
                                          <p:attrName>ppt_x</p:attrName>
                                          <p:attrName>ppt_y</p:attrName>
                                        </p:attrNameLst>
                                      </p:cBhvr>
                                      <p:rCtr x="14488" y="454"/>
                                    </p:animMotion>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30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3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9" grpId="0" animBg="1"/>
      <p:bldP spid="1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the speed of business</a:t>
            </a:r>
          </a:p>
        </p:txBody>
      </p:sp>
      <p:sp>
        <p:nvSpPr>
          <p:cNvPr id="6" name="TextBox 5"/>
          <p:cNvSpPr txBox="1"/>
          <p:nvPr/>
        </p:nvSpPr>
        <p:spPr>
          <a:xfrm>
            <a:off x="2158611" y="4995980"/>
            <a:ext cx="2698957" cy="664755"/>
          </a:xfrm>
          <a:prstGeom prst="rect">
            <a:avLst/>
          </a:prstGeom>
        </p:spPr>
        <p:txBody>
          <a:bodyPr wrap="square" lIns="182854" tIns="146283" rIns="182854" bIns="146283" rtlCol="0">
            <a:spAutoFit/>
          </a:bodyPr>
          <a:lstStyle/>
          <a:p>
            <a:pPr algn="ctr"/>
            <a:r>
              <a:rPr lang="en-US" sz="2400" dirty="0">
                <a:latin typeface="+mj-lt"/>
              </a:rPr>
              <a:t>Machine </a:t>
            </a:r>
            <a:r>
              <a:rPr lang="en-US" sz="2400" dirty="0" smtClean="0">
                <a:latin typeface="+mj-lt"/>
              </a:rPr>
              <a:t>Learning</a:t>
            </a:r>
            <a:endParaRPr lang="en-US" sz="2400" dirty="0">
              <a:latin typeface="+mj-lt"/>
            </a:endParaRPr>
          </a:p>
        </p:txBody>
      </p:sp>
      <p:sp>
        <p:nvSpPr>
          <p:cNvPr id="7" name="TextBox 6"/>
          <p:cNvSpPr txBox="1"/>
          <p:nvPr/>
        </p:nvSpPr>
        <p:spPr>
          <a:xfrm>
            <a:off x="8283734" y="3356652"/>
            <a:ext cx="1271831" cy="664755"/>
          </a:xfrm>
          <a:prstGeom prst="rect">
            <a:avLst/>
          </a:prstGeom>
        </p:spPr>
        <p:txBody>
          <a:bodyPr wrap="square" lIns="182854" tIns="146283" rIns="182854" bIns="146283" rtlCol="0">
            <a:spAutoFit/>
          </a:bodyPr>
          <a:lstStyle/>
          <a:p>
            <a:pPr algn="ctr"/>
            <a:r>
              <a:rPr lang="en-US" sz="2400" dirty="0">
                <a:latin typeface="+mj-lt"/>
              </a:rPr>
              <a:t>Cloud</a:t>
            </a:r>
          </a:p>
        </p:txBody>
      </p:sp>
      <p:sp>
        <p:nvSpPr>
          <p:cNvPr id="8" name="TextBox 7"/>
          <p:cNvSpPr txBox="1"/>
          <p:nvPr/>
        </p:nvSpPr>
        <p:spPr>
          <a:xfrm>
            <a:off x="2858811" y="2254119"/>
            <a:ext cx="2000489" cy="664755"/>
          </a:xfrm>
          <a:prstGeom prst="rect">
            <a:avLst/>
          </a:prstGeom>
        </p:spPr>
        <p:txBody>
          <a:bodyPr wrap="square" lIns="182854" tIns="146283" rIns="182854" bIns="146283" rtlCol="0">
            <a:spAutoFit/>
          </a:bodyPr>
          <a:lstStyle/>
          <a:p>
            <a:pPr algn="ctr"/>
            <a:r>
              <a:rPr lang="en-US" sz="2400" dirty="0">
                <a:latin typeface="+mj-lt"/>
              </a:rPr>
              <a:t>Big </a:t>
            </a:r>
            <a:r>
              <a:rPr lang="en-US" sz="2400" dirty="0" smtClean="0">
                <a:latin typeface="+mj-lt"/>
              </a:rPr>
              <a:t>Data</a:t>
            </a:r>
            <a:endParaRPr lang="en-US" sz="2400" dirty="0">
              <a:latin typeface="+mj-lt"/>
            </a:endParaRPr>
          </a:p>
        </p:txBody>
      </p:sp>
      <p:sp>
        <p:nvSpPr>
          <p:cNvPr id="10" name="Oval 9"/>
          <p:cNvSpPr/>
          <p:nvPr/>
        </p:nvSpPr>
        <p:spPr bwMode="auto">
          <a:xfrm>
            <a:off x="4488852" y="2125351"/>
            <a:ext cx="3485993" cy="3485993"/>
          </a:xfrm>
          <a:prstGeom prst="ellipse">
            <a:avLst/>
          </a:prstGeom>
          <a:noFill/>
          <a:ln w="381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11511536" y="-1819"/>
            <a:ext cx="1142398" cy="1865207"/>
            <a:chOff x="8609012" y="5013325"/>
            <a:chExt cx="1119649" cy="1828800"/>
          </a:xfrm>
        </p:grpSpPr>
        <p:grpSp>
          <p:nvGrpSpPr>
            <p:cNvPr id="58" name="Group 237"/>
            <p:cNvGrpSpPr/>
            <p:nvPr/>
          </p:nvGrpSpPr>
          <p:grpSpPr bwMode="auto">
            <a:xfrm>
              <a:off x="8609012" y="5013325"/>
              <a:ext cx="893763" cy="1828800"/>
              <a:chOff x="5907088" y="4368800"/>
              <a:chExt cx="893763" cy="1682750"/>
            </a:xfrm>
          </p:grpSpPr>
          <p:sp>
            <p:nvSpPr>
              <p:cNvPr id="60" name="Rectangle 196"/>
              <p:cNvSpPr>
                <a:spLocks noChangeArrowheads="1"/>
              </p:cNvSpPr>
              <p:nvPr/>
            </p:nvSpPr>
            <p:spPr bwMode="auto">
              <a:xfrm>
                <a:off x="5907088" y="4368800"/>
                <a:ext cx="893763" cy="1682750"/>
              </a:xfrm>
              <a:prstGeom prst="rect">
                <a:avLst/>
              </a:prstGeom>
              <a:solidFill>
                <a:srgbClr val="231F20">
                  <a:alpha val="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97"/>
              <p:cNvSpPr>
                <a:spLocks noEditPoints="1"/>
              </p:cNvSpPr>
              <p:nvPr/>
            </p:nvSpPr>
            <p:spPr bwMode="auto">
              <a:xfrm>
                <a:off x="6462713" y="4718050"/>
                <a:ext cx="239713" cy="119063"/>
              </a:xfrm>
              <a:custGeom>
                <a:avLst/>
                <a:gdLst/>
                <a:ahLst/>
                <a:cxnLst>
                  <a:cxn ang="0">
                    <a:pos x="35" y="9"/>
                  </a:cxn>
                  <a:cxn ang="0">
                    <a:pos x="0" y="9"/>
                  </a:cxn>
                  <a:cxn ang="0">
                    <a:pos x="0" y="0"/>
                  </a:cxn>
                  <a:cxn ang="0">
                    <a:pos x="93" y="0"/>
                  </a:cxn>
                  <a:cxn ang="0">
                    <a:pos x="93" y="21"/>
                  </a:cxn>
                  <a:cxn ang="0">
                    <a:pos x="86" y="39"/>
                  </a:cxn>
                  <a:cxn ang="0">
                    <a:pos x="65" y="46"/>
                  </a:cxn>
                  <a:cxn ang="0">
                    <a:pos x="44" y="39"/>
                  </a:cxn>
                  <a:cxn ang="0">
                    <a:pos x="35" y="19"/>
                  </a:cxn>
                  <a:cxn ang="0">
                    <a:pos x="35" y="9"/>
                  </a:cxn>
                  <a:cxn ang="0">
                    <a:pos x="84" y="9"/>
                  </a:cxn>
                  <a:cxn ang="0">
                    <a:pos x="44" y="9"/>
                  </a:cxn>
                  <a:cxn ang="0">
                    <a:pos x="44" y="18"/>
                  </a:cxn>
                  <a:cxn ang="0">
                    <a:pos x="49" y="31"/>
                  </a:cxn>
                  <a:cxn ang="0">
                    <a:pos x="64" y="36"/>
                  </a:cxn>
                  <a:cxn ang="0">
                    <a:pos x="84" y="19"/>
                  </a:cxn>
                  <a:cxn ang="0">
                    <a:pos x="84" y="9"/>
                  </a:cxn>
                </a:cxnLst>
                <a:rect l="0" t="0" r="r" b="b"/>
                <a:pathLst>
                  <a:path w="93" h="46">
                    <a:moveTo>
                      <a:pt x="35" y="9"/>
                    </a:moveTo>
                    <a:cubicBezTo>
                      <a:pt x="0" y="9"/>
                      <a:pt x="0" y="9"/>
                      <a:pt x="0" y="9"/>
                    </a:cubicBezTo>
                    <a:cubicBezTo>
                      <a:pt x="0" y="0"/>
                      <a:pt x="0" y="0"/>
                      <a:pt x="0" y="0"/>
                    </a:cubicBezTo>
                    <a:cubicBezTo>
                      <a:pt x="93" y="0"/>
                      <a:pt x="93" y="0"/>
                      <a:pt x="93" y="0"/>
                    </a:cubicBezTo>
                    <a:cubicBezTo>
                      <a:pt x="93" y="21"/>
                      <a:pt x="93" y="21"/>
                      <a:pt x="93" y="21"/>
                    </a:cubicBezTo>
                    <a:cubicBezTo>
                      <a:pt x="93" y="29"/>
                      <a:pt x="90" y="35"/>
                      <a:pt x="86" y="39"/>
                    </a:cubicBezTo>
                    <a:cubicBezTo>
                      <a:pt x="81" y="44"/>
                      <a:pt x="74" y="46"/>
                      <a:pt x="65" y="46"/>
                    </a:cubicBezTo>
                    <a:cubicBezTo>
                      <a:pt x="57" y="46"/>
                      <a:pt x="49" y="44"/>
                      <a:pt x="44" y="39"/>
                    </a:cubicBezTo>
                    <a:cubicBezTo>
                      <a:pt x="38" y="34"/>
                      <a:pt x="35" y="27"/>
                      <a:pt x="35" y="19"/>
                    </a:cubicBezTo>
                    <a:lnTo>
                      <a:pt x="35" y="9"/>
                    </a:lnTo>
                    <a:close/>
                    <a:moveTo>
                      <a:pt x="84" y="9"/>
                    </a:moveTo>
                    <a:cubicBezTo>
                      <a:pt x="44" y="9"/>
                      <a:pt x="44" y="9"/>
                      <a:pt x="44" y="9"/>
                    </a:cubicBezTo>
                    <a:cubicBezTo>
                      <a:pt x="44" y="18"/>
                      <a:pt x="44" y="18"/>
                      <a:pt x="44" y="18"/>
                    </a:cubicBezTo>
                    <a:cubicBezTo>
                      <a:pt x="44" y="24"/>
                      <a:pt x="46" y="28"/>
                      <a:pt x="49" y="31"/>
                    </a:cubicBezTo>
                    <a:cubicBezTo>
                      <a:pt x="53" y="34"/>
                      <a:pt x="58" y="36"/>
                      <a:pt x="64" y="36"/>
                    </a:cubicBezTo>
                    <a:cubicBezTo>
                      <a:pt x="77" y="36"/>
                      <a:pt x="84" y="30"/>
                      <a:pt x="84" y="19"/>
                    </a:cubicBezTo>
                    <a:lnTo>
                      <a:pt x="84" y="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98"/>
              <p:cNvSpPr>
                <a:spLocks noEditPoints="1"/>
              </p:cNvSpPr>
              <p:nvPr/>
            </p:nvSpPr>
            <p:spPr bwMode="auto">
              <a:xfrm>
                <a:off x="6462713" y="4872038"/>
                <a:ext cx="239713" cy="119063"/>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9"/>
                  </a:cxn>
                  <a:cxn ang="0">
                    <a:pos x="49" y="32"/>
                  </a:cxn>
                  <a:cxn ang="0">
                    <a:pos x="64" y="36"/>
                  </a:cxn>
                  <a:cxn ang="0">
                    <a:pos x="84" y="20"/>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6"/>
                      <a:pt x="65" y="46"/>
                    </a:cubicBezTo>
                    <a:cubicBezTo>
                      <a:pt x="57" y="46"/>
                      <a:pt x="49" y="44"/>
                      <a:pt x="44" y="39"/>
                    </a:cubicBezTo>
                    <a:cubicBezTo>
                      <a:pt x="38" y="34"/>
                      <a:pt x="35" y="28"/>
                      <a:pt x="35" y="19"/>
                    </a:cubicBezTo>
                    <a:lnTo>
                      <a:pt x="35" y="10"/>
                    </a:lnTo>
                    <a:close/>
                    <a:moveTo>
                      <a:pt x="84" y="10"/>
                    </a:moveTo>
                    <a:cubicBezTo>
                      <a:pt x="44" y="10"/>
                      <a:pt x="44" y="10"/>
                      <a:pt x="44" y="10"/>
                    </a:cubicBezTo>
                    <a:cubicBezTo>
                      <a:pt x="44" y="19"/>
                      <a:pt x="44" y="19"/>
                      <a:pt x="44" y="19"/>
                    </a:cubicBezTo>
                    <a:cubicBezTo>
                      <a:pt x="44" y="24"/>
                      <a:pt x="46" y="29"/>
                      <a:pt x="49" y="32"/>
                    </a:cubicBezTo>
                    <a:cubicBezTo>
                      <a:pt x="53" y="35"/>
                      <a:pt x="58" y="36"/>
                      <a:pt x="64" y="36"/>
                    </a:cubicBezTo>
                    <a:cubicBezTo>
                      <a:pt x="77" y="36"/>
                      <a:pt x="84" y="31"/>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199"/>
              <p:cNvSpPr>
                <a:spLocks/>
              </p:cNvSpPr>
              <p:nvPr/>
            </p:nvSpPr>
            <p:spPr bwMode="auto">
              <a:xfrm>
                <a:off x="6462713" y="5010150"/>
                <a:ext cx="239713" cy="131763"/>
              </a:xfrm>
              <a:custGeom>
                <a:avLst/>
                <a:gdLst/>
                <a:ahLst/>
                <a:cxnLst>
                  <a:cxn ang="0">
                    <a:pos x="136" y="49"/>
                  </a:cxn>
                  <a:cxn ang="0">
                    <a:pos x="0" y="49"/>
                  </a:cxn>
                  <a:cxn ang="0">
                    <a:pos x="0" y="32"/>
                  </a:cxn>
                  <a:cxn ang="0">
                    <a:pos x="136" y="32"/>
                  </a:cxn>
                  <a:cxn ang="0">
                    <a:pos x="136" y="0"/>
                  </a:cxn>
                  <a:cxn ang="0">
                    <a:pos x="151" y="0"/>
                  </a:cxn>
                  <a:cxn ang="0">
                    <a:pos x="151" y="83"/>
                  </a:cxn>
                  <a:cxn ang="0">
                    <a:pos x="136" y="83"/>
                  </a:cxn>
                  <a:cxn ang="0">
                    <a:pos x="136" y="49"/>
                  </a:cxn>
                </a:cxnLst>
                <a:rect l="0" t="0" r="r" b="b"/>
                <a:pathLst>
                  <a:path w="151" h="83">
                    <a:moveTo>
                      <a:pt x="136" y="49"/>
                    </a:moveTo>
                    <a:lnTo>
                      <a:pt x="0" y="49"/>
                    </a:lnTo>
                    <a:lnTo>
                      <a:pt x="0" y="32"/>
                    </a:lnTo>
                    <a:lnTo>
                      <a:pt x="136" y="32"/>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00"/>
              <p:cNvSpPr>
                <a:spLocks noEditPoints="1"/>
              </p:cNvSpPr>
              <p:nvPr/>
            </p:nvSpPr>
            <p:spPr bwMode="auto">
              <a:xfrm>
                <a:off x="6462713" y="5246688"/>
                <a:ext cx="239713" cy="127000"/>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8" y="10"/>
                  </a:cxn>
                  <a:cxn ang="0">
                    <a:pos x="48" y="20"/>
                  </a:cxn>
                  <a:cxn ang="0">
                    <a:pos x="53" y="31"/>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1"/>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0" y="36"/>
                      <a:pt x="86" y="40"/>
                    </a:cubicBezTo>
                    <a:cubicBezTo>
                      <a:pt x="82" y="44"/>
                      <a:pt x="76" y="46"/>
                      <a:pt x="68" y="46"/>
                    </a:cubicBezTo>
                    <a:cubicBezTo>
                      <a:pt x="55" y="46"/>
                      <a:pt x="46" y="40"/>
                      <a:pt x="43" y="29"/>
                    </a:cubicBezTo>
                    <a:cubicBezTo>
                      <a:pt x="43" y="29"/>
                      <a:pt x="43" y="29"/>
                      <a:pt x="43" y="29"/>
                    </a:cubicBezTo>
                    <a:cubicBezTo>
                      <a:pt x="41" y="33"/>
                      <a:pt x="37" y="36"/>
                      <a:pt x="29" y="39"/>
                    </a:cubicBezTo>
                    <a:cubicBezTo>
                      <a:pt x="0" y="49"/>
                      <a:pt x="0" y="49"/>
                      <a:pt x="0" y="49"/>
                    </a:cubicBezTo>
                    <a:lnTo>
                      <a:pt x="0" y="38"/>
                    </a:lnTo>
                    <a:close/>
                    <a:moveTo>
                      <a:pt x="84" y="10"/>
                    </a:moveTo>
                    <a:cubicBezTo>
                      <a:pt x="48" y="10"/>
                      <a:pt x="48" y="10"/>
                      <a:pt x="48" y="10"/>
                    </a:cubicBezTo>
                    <a:cubicBezTo>
                      <a:pt x="48" y="20"/>
                      <a:pt x="48" y="20"/>
                      <a:pt x="48" y="20"/>
                    </a:cubicBezTo>
                    <a:cubicBezTo>
                      <a:pt x="48" y="25"/>
                      <a:pt x="50" y="28"/>
                      <a:pt x="53" y="31"/>
                    </a:cubicBezTo>
                    <a:cubicBezTo>
                      <a:pt x="57" y="34"/>
                      <a:pt x="61" y="36"/>
                      <a:pt x="67" y="36"/>
                    </a:cubicBezTo>
                    <a:cubicBezTo>
                      <a:pt x="72" y="36"/>
                      <a:pt x="77" y="34"/>
                      <a:pt x="80" y="32"/>
                    </a:cubicBezTo>
                    <a:cubicBezTo>
                      <a:pt x="82" y="29"/>
                      <a:pt x="84" y="25"/>
                      <a:pt x="84" y="20"/>
                    </a:cubicBezTo>
                    <a:lnTo>
                      <a:pt x="84" y="1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01"/>
              <p:cNvSpPr>
                <a:spLocks/>
              </p:cNvSpPr>
              <p:nvPr/>
            </p:nvSpPr>
            <p:spPr bwMode="auto">
              <a:xfrm>
                <a:off x="6462713" y="5413375"/>
                <a:ext cx="239713" cy="100013"/>
              </a:xfrm>
              <a:custGeom>
                <a:avLst/>
                <a:gdLst/>
                <a:ahLst/>
                <a:cxnLst>
                  <a:cxn ang="0">
                    <a:pos x="0" y="0"/>
                  </a:cxn>
                  <a:cxn ang="0">
                    <a:pos x="151" y="0"/>
                  </a:cxn>
                  <a:cxn ang="0">
                    <a:pos x="151" y="60"/>
                  </a:cxn>
                  <a:cxn ang="0">
                    <a:pos x="136" y="60"/>
                  </a:cxn>
                  <a:cxn ang="0">
                    <a:pos x="136" y="14"/>
                  </a:cxn>
                  <a:cxn ang="0">
                    <a:pos x="83" y="14"/>
                  </a:cxn>
                  <a:cxn ang="0">
                    <a:pos x="83" y="57"/>
                  </a:cxn>
                  <a:cxn ang="0">
                    <a:pos x="68" y="57"/>
                  </a:cxn>
                  <a:cxn ang="0">
                    <a:pos x="68" y="14"/>
                  </a:cxn>
                  <a:cxn ang="0">
                    <a:pos x="14" y="14"/>
                  </a:cxn>
                  <a:cxn ang="0">
                    <a:pos x="14" y="63"/>
                  </a:cxn>
                  <a:cxn ang="0">
                    <a:pos x="0" y="63"/>
                  </a:cxn>
                  <a:cxn ang="0">
                    <a:pos x="0" y="0"/>
                  </a:cxn>
                </a:cxnLst>
                <a:rect l="0" t="0" r="r" b="b"/>
                <a:pathLst>
                  <a:path w="151" h="63">
                    <a:moveTo>
                      <a:pt x="0" y="0"/>
                    </a:moveTo>
                    <a:lnTo>
                      <a:pt x="151" y="0"/>
                    </a:lnTo>
                    <a:lnTo>
                      <a:pt x="151" y="60"/>
                    </a:lnTo>
                    <a:lnTo>
                      <a:pt x="136" y="60"/>
                    </a:lnTo>
                    <a:lnTo>
                      <a:pt x="136" y="14"/>
                    </a:lnTo>
                    <a:lnTo>
                      <a:pt x="83" y="14"/>
                    </a:lnTo>
                    <a:lnTo>
                      <a:pt x="83" y="57"/>
                    </a:lnTo>
                    <a:lnTo>
                      <a:pt x="68" y="57"/>
                    </a:lnTo>
                    <a:lnTo>
                      <a:pt x="68" y="14"/>
                    </a:lnTo>
                    <a:lnTo>
                      <a:pt x="14" y="14"/>
                    </a:lnTo>
                    <a:lnTo>
                      <a:pt x="14" y="63"/>
                    </a:lnTo>
                    <a:lnTo>
                      <a:pt x="0" y="63"/>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202"/>
              <p:cNvSpPr>
                <a:spLocks/>
              </p:cNvSpPr>
              <p:nvPr/>
            </p:nvSpPr>
            <p:spPr bwMode="auto">
              <a:xfrm>
                <a:off x="6462713" y="5554663"/>
                <a:ext cx="239713" cy="192088"/>
              </a:xfrm>
              <a:custGeom>
                <a:avLst/>
                <a:gdLst/>
                <a:ahLst/>
                <a:cxnLst>
                  <a:cxn ang="0">
                    <a:pos x="0" y="65"/>
                  </a:cxn>
                  <a:cxn ang="0">
                    <a:pos x="62" y="65"/>
                  </a:cxn>
                  <a:cxn ang="0">
                    <a:pos x="72" y="65"/>
                  </a:cxn>
                  <a:cxn ang="0">
                    <a:pos x="79" y="66"/>
                  </a:cxn>
                  <a:cxn ang="0">
                    <a:pos x="79" y="65"/>
                  </a:cxn>
                  <a:cxn ang="0">
                    <a:pos x="67" y="62"/>
                  </a:cxn>
                  <a:cxn ang="0">
                    <a:pos x="0" y="41"/>
                  </a:cxn>
                  <a:cxn ang="0">
                    <a:pos x="0" y="34"/>
                  </a:cxn>
                  <a:cxn ang="0">
                    <a:pos x="67" y="12"/>
                  </a:cxn>
                  <a:cxn ang="0">
                    <a:pos x="79" y="9"/>
                  </a:cxn>
                  <a:cxn ang="0">
                    <a:pos x="79" y="8"/>
                  </a:cxn>
                  <a:cxn ang="0">
                    <a:pos x="61" y="9"/>
                  </a:cxn>
                  <a:cxn ang="0">
                    <a:pos x="0" y="9"/>
                  </a:cxn>
                  <a:cxn ang="0">
                    <a:pos x="0" y="0"/>
                  </a:cxn>
                  <a:cxn ang="0">
                    <a:pos x="93" y="0"/>
                  </a:cxn>
                  <a:cxn ang="0">
                    <a:pos x="93" y="13"/>
                  </a:cxn>
                  <a:cxn ang="0">
                    <a:pos x="26" y="35"/>
                  </a:cxn>
                  <a:cxn ang="0">
                    <a:pos x="15" y="37"/>
                  </a:cxn>
                  <a:cxn ang="0">
                    <a:pos x="15" y="38"/>
                  </a:cxn>
                  <a:cxn ang="0">
                    <a:pos x="21" y="39"/>
                  </a:cxn>
                  <a:cxn ang="0">
                    <a:pos x="26" y="40"/>
                  </a:cxn>
                  <a:cxn ang="0">
                    <a:pos x="93" y="62"/>
                  </a:cxn>
                  <a:cxn ang="0">
                    <a:pos x="93" y="74"/>
                  </a:cxn>
                  <a:cxn ang="0">
                    <a:pos x="0" y="74"/>
                  </a:cxn>
                  <a:cxn ang="0">
                    <a:pos x="0" y="65"/>
                  </a:cxn>
                </a:cxnLst>
                <a:rect l="0" t="0" r="r" b="b"/>
                <a:pathLst>
                  <a:path w="93" h="74">
                    <a:moveTo>
                      <a:pt x="0" y="65"/>
                    </a:moveTo>
                    <a:cubicBezTo>
                      <a:pt x="62" y="65"/>
                      <a:pt x="62" y="65"/>
                      <a:pt x="62" y="65"/>
                    </a:cubicBezTo>
                    <a:cubicBezTo>
                      <a:pt x="66" y="65"/>
                      <a:pt x="69" y="65"/>
                      <a:pt x="72" y="65"/>
                    </a:cubicBezTo>
                    <a:cubicBezTo>
                      <a:pt x="75" y="65"/>
                      <a:pt x="77" y="65"/>
                      <a:pt x="79" y="66"/>
                    </a:cubicBezTo>
                    <a:cubicBezTo>
                      <a:pt x="79" y="65"/>
                      <a:pt x="79" y="65"/>
                      <a:pt x="79" y="65"/>
                    </a:cubicBezTo>
                    <a:cubicBezTo>
                      <a:pt x="74" y="64"/>
                      <a:pt x="70" y="63"/>
                      <a:pt x="67" y="62"/>
                    </a:cubicBezTo>
                    <a:cubicBezTo>
                      <a:pt x="0" y="41"/>
                      <a:pt x="0" y="41"/>
                      <a:pt x="0" y="41"/>
                    </a:cubicBezTo>
                    <a:cubicBezTo>
                      <a:pt x="0" y="34"/>
                      <a:pt x="0" y="34"/>
                      <a:pt x="0" y="34"/>
                    </a:cubicBezTo>
                    <a:cubicBezTo>
                      <a:pt x="67" y="12"/>
                      <a:pt x="67" y="12"/>
                      <a:pt x="67" y="12"/>
                    </a:cubicBezTo>
                    <a:cubicBezTo>
                      <a:pt x="68" y="11"/>
                      <a:pt x="72" y="10"/>
                      <a:pt x="79" y="9"/>
                    </a:cubicBezTo>
                    <a:cubicBezTo>
                      <a:pt x="79" y="8"/>
                      <a:pt x="79" y="8"/>
                      <a:pt x="79" y="8"/>
                    </a:cubicBezTo>
                    <a:cubicBezTo>
                      <a:pt x="73" y="9"/>
                      <a:pt x="67" y="9"/>
                      <a:pt x="61" y="9"/>
                    </a:cubicBezTo>
                    <a:cubicBezTo>
                      <a:pt x="0" y="9"/>
                      <a:pt x="0" y="9"/>
                      <a:pt x="0" y="9"/>
                    </a:cubicBezTo>
                    <a:cubicBezTo>
                      <a:pt x="0" y="0"/>
                      <a:pt x="0" y="0"/>
                      <a:pt x="0" y="0"/>
                    </a:cubicBezTo>
                    <a:cubicBezTo>
                      <a:pt x="93" y="0"/>
                      <a:pt x="93" y="0"/>
                      <a:pt x="93" y="0"/>
                    </a:cubicBezTo>
                    <a:cubicBezTo>
                      <a:pt x="93" y="13"/>
                      <a:pt x="93" y="13"/>
                      <a:pt x="93" y="13"/>
                    </a:cubicBezTo>
                    <a:cubicBezTo>
                      <a:pt x="26" y="35"/>
                      <a:pt x="26" y="35"/>
                      <a:pt x="26" y="35"/>
                    </a:cubicBezTo>
                    <a:cubicBezTo>
                      <a:pt x="23" y="36"/>
                      <a:pt x="19" y="37"/>
                      <a:pt x="15" y="37"/>
                    </a:cubicBezTo>
                    <a:cubicBezTo>
                      <a:pt x="15" y="38"/>
                      <a:pt x="15" y="38"/>
                      <a:pt x="15" y="38"/>
                    </a:cubicBezTo>
                    <a:cubicBezTo>
                      <a:pt x="17" y="38"/>
                      <a:pt x="19" y="38"/>
                      <a:pt x="21" y="39"/>
                    </a:cubicBezTo>
                    <a:cubicBezTo>
                      <a:pt x="23" y="39"/>
                      <a:pt x="24" y="40"/>
                      <a:pt x="26" y="40"/>
                    </a:cubicBezTo>
                    <a:cubicBezTo>
                      <a:pt x="93" y="62"/>
                      <a:pt x="93" y="62"/>
                      <a:pt x="93" y="62"/>
                    </a:cubicBezTo>
                    <a:cubicBezTo>
                      <a:pt x="93" y="74"/>
                      <a:pt x="93" y="74"/>
                      <a:pt x="93" y="74"/>
                    </a:cubicBezTo>
                    <a:cubicBezTo>
                      <a:pt x="0" y="74"/>
                      <a:pt x="0" y="74"/>
                      <a:pt x="0" y="74"/>
                    </a:cubicBezTo>
                    <a:lnTo>
                      <a:pt x="0" y="65"/>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203"/>
              <p:cNvSpPr>
                <a:spLocks/>
              </p:cNvSpPr>
              <p:nvPr/>
            </p:nvSpPr>
            <p:spPr bwMode="auto">
              <a:xfrm>
                <a:off x="6042025" y="5040313"/>
                <a:ext cx="241300" cy="160338"/>
              </a:xfrm>
              <a:custGeom>
                <a:avLst/>
                <a:gdLst/>
                <a:ahLst/>
                <a:cxnLst>
                  <a:cxn ang="0">
                    <a:pos x="0" y="0"/>
                  </a:cxn>
                  <a:cxn ang="0">
                    <a:pos x="27" y="7"/>
                  </a:cxn>
                  <a:cxn ang="0">
                    <a:pos x="27" y="38"/>
                  </a:cxn>
                  <a:cxn ang="0">
                    <a:pos x="120" y="57"/>
                  </a:cxn>
                  <a:cxn ang="0">
                    <a:pos x="113" y="23"/>
                  </a:cxn>
                  <a:cxn ang="0">
                    <a:pos x="139" y="30"/>
                  </a:cxn>
                  <a:cxn ang="0">
                    <a:pos x="152" y="98"/>
                  </a:cxn>
                  <a:cxn ang="0">
                    <a:pos x="27" y="70"/>
                  </a:cxn>
                  <a:cxn ang="0">
                    <a:pos x="27" y="101"/>
                  </a:cxn>
                  <a:cxn ang="0">
                    <a:pos x="0" y="95"/>
                  </a:cxn>
                  <a:cxn ang="0">
                    <a:pos x="0" y="0"/>
                  </a:cxn>
                </a:cxnLst>
                <a:rect l="0" t="0" r="r" b="b"/>
                <a:pathLst>
                  <a:path w="152" h="101">
                    <a:moveTo>
                      <a:pt x="0" y="0"/>
                    </a:moveTo>
                    <a:lnTo>
                      <a:pt x="27" y="7"/>
                    </a:lnTo>
                    <a:lnTo>
                      <a:pt x="27" y="38"/>
                    </a:lnTo>
                    <a:lnTo>
                      <a:pt x="120" y="57"/>
                    </a:lnTo>
                    <a:lnTo>
                      <a:pt x="113" y="23"/>
                    </a:lnTo>
                    <a:lnTo>
                      <a:pt x="139" y="30"/>
                    </a:lnTo>
                    <a:lnTo>
                      <a:pt x="152" y="98"/>
                    </a:lnTo>
                    <a:lnTo>
                      <a:pt x="27" y="70"/>
                    </a:lnTo>
                    <a:lnTo>
                      <a:pt x="27" y="101"/>
                    </a:lnTo>
                    <a:lnTo>
                      <a:pt x="0" y="95"/>
                    </a:lnTo>
                    <a:lnTo>
                      <a:pt x="0" y="0"/>
                    </a:ln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204"/>
              <p:cNvSpPr>
                <a:spLocks/>
              </p:cNvSpPr>
              <p:nvPr/>
            </p:nvSpPr>
            <p:spPr bwMode="auto">
              <a:xfrm>
                <a:off x="6042025" y="5229225"/>
                <a:ext cx="241300" cy="196850"/>
              </a:xfrm>
              <a:custGeom>
                <a:avLst/>
                <a:gdLst/>
                <a:ahLst/>
                <a:cxnLst>
                  <a:cxn ang="0">
                    <a:pos x="71" y="76"/>
                  </a:cxn>
                  <a:cxn ang="0">
                    <a:pos x="61" y="74"/>
                  </a:cxn>
                  <a:cxn ang="0">
                    <a:pos x="52" y="69"/>
                  </a:cxn>
                  <a:cxn ang="0">
                    <a:pos x="43" y="61"/>
                  </a:cxn>
                  <a:cxn ang="0">
                    <a:pos x="34" y="50"/>
                  </a:cxn>
                  <a:cxn ang="0">
                    <a:pos x="18" y="27"/>
                  </a:cxn>
                  <a:cxn ang="0">
                    <a:pos x="17" y="27"/>
                  </a:cxn>
                  <a:cxn ang="0">
                    <a:pos x="17" y="64"/>
                  </a:cxn>
                  <a:cxn ang="0">
                    <a:pos x="0" y="61"/>
                  </a:cxn>
                  <a:cxn ang="0">
                    <a:pos x="0" y="0"/>
                  </a:cxn>
                  <a:cxn ang="0">
                    <a:pos x="17" y="3"/>
                  </a:cxn>
                  <a:cxn ang="0">
                    <a:pos x="43" y="36"/>
                  </a:cxn>
                  <a:cxn ang="0">
                    <a:pos x="50" y="45"/>
                  </a:cxn>
                  <a:cxn ang="0">
                    <a:pos x="56" y="51"/>
                  </a:cxn>
                  <a:cxn ang="0">
                    <a:pos x="62" y="54"/>
                  </a:cxn>
                  <a:cxn ang="0">
                    <a:pos x="67" y="55"/>
                  </a:cxn>
                  <a:cxn ang="0">
                    <a:pos x="72" y="55"/>
                  </a:cxn>
                  <a:cxn ang="0">
                    <a:pos x="75" y="52"/>
                  </a:cxn>
                  <a:cxn ang="0">
                    <a:pos x="77" y="48"/>
                  </a:cxn>
                  <a:cxn ang="0">
                    <a:pos x="78" y="42"/>
                  </a:cxn>
                  <a:cxn ang="0">
                    <a:pos x="77" y="36"/>
                  </a:cxn>
                  <a:cxn ang="0">
                    <a:pos x="76" y="30"/>
                  </a:cxn>
                  <a:cxn ang="0">
                    <a:pos x="73" y="24"/>
                  </a:cxn>
                  <a:cxn ang="0">
                    <a:pos x="70" y="19"/>
                  </a:cxn>
                  <a:cxn ang="0">
                    <a:pos x="89" y="23"/>
                  </a:cxn>
                  <a:cxn ang="0">
                    <a:pos x="91" y="27"/>
                  </a:cxn>
                  <a:cxn ang="0">
                    <a:pos x="92" y="33"/>
                  </a:cxn>
                  <a:cxn ang="0">
                    <a:pos x="94" y="40"/>
                  </a:cxn>
                  <a:cxn ang="0">
                    <a:pos x="94" y="48"/>
                  </a:cxn>
                  <a:cxn ang="0">
                    <a:pos x="93" y="60"/>
                  </a:cxn>
                  <a:cxn ang="0">
                    <a:pos x="88" y="69"/>
                  </a:cxn>
                  <a:cxn ang="0">
                    <a:pos x="81" y="74"/>
                  </a:cxn>
                  <a:cxn ang="0">
                    <a:pos x="71" y="76"/>
                  </a:cxn>
                </a:cxnLst>
                <a:rect l="0" t="0" r="r" b="b"/>
                <a:pathLst>
                  <a:path w="94" h="76">
                    <a:moveTo>
                      <a:pt x="71" y="76"/>
                    </a:moveTo>
                    <a:cubicBezTo>
                      <a:pt x="67" y="76"/>
                      <a:pt x="64" y="75"/>
                      <a:pt x="61" y="74"/>
                    </a:cubicBezTo>
                    <a:cubicBezTo>
                      <a:pt x="58" y="73"/>
                      <a:pt x="55" y="71"/>
                      <a:pt x="52" y="69"/>
                    </a:cubicBezTo>
                    <a:cubicBezTo>
                      <a:pt x="49" y="67"/>
                      <a:pt x="46" y="64"/>
                      <a:pt x="43" y="61"/>
                    </a:cubicBezTo>
                    <a:cubicBezTo>
                      <a:pt x="40" y="58"/>
                      <a:pt x="37" y="54"/>
                      <a:pt x="34" y="50"/>
                    </a:cubicBezTo>
                    <a:cubicBezTo>
                      <a:pt x="18" y="27"/>
                      <a:pt x="18" y="27"/>
                      <a:pt x="18" y="27"/>
                    </a:cubicBezTo>
                    <a:cubicBezTo>
                      <a:pt x="17" y="27"/>
                      <a:pt x="17" y="27"/>
                      <a:pt x="17" y="27"/>
                    </a:cubicBezTo>
                    <a:cubicBezTo>
                      <a:pt x="17" y="64"/>
                      <a:pt x="17" y="64"/>
                      <a:pt x="17" y="64"/>
                    </a:cubicBezTo>
                    <a:cubicBezTo>
                      <a:pt x="0" y="61"/>
                      <a:pt x="0" y="61"/>
                      <a:pt x="0" y="61"/>
                    </a:cubicBezTo>
                    <a:cubicBezTo>
                      <a:pt x="0" y="0"/>
                      <a:pt x="0" y="0"/>
                      <a:pt x="0" y="0"/>
                    </a:cubicBezTo>
                    <a:cubicBezTo>
                      <a:pt x="17" y="3"/>
                      <a:pt x="17" y="3"/>
                      <a:pt x="17" y="3"/>
                    </a:cubicBezTo>
                    <a:cubicBezTo>
                      <a:pt x="43" y="36"/>
                      <a:pt x="43" y="36"/>
                      <a:pt x="43" y="36"/>
                    </a:cubicBezTo>
                    <a:cubicBezTo>
                      <a:pt x="46" y="40"/>
                      <a:pt x="48" y="42"/>
                      <a:pt x="50" y="45"/>
                    </a:cubicBezTo>
                    <a:cubicBezTo>
                      <a:pt x="52" y="47"/>
                      <a:pt x="54" y="49"/>
                      <a:pt x="56" y="51"/>
                    </a:cubicBezTo>
                    <a:cubicBezTo>
                      <a:pt x="58" y="52"/>
                      <a:pt x="60" y="53"/>
                      <a:pt x="62" y="54"/>
                    </a:cubicBezTo>
                    <a:cubicBezTo>
                      <a:pt x="63" y="55"/>
                      <a:pt x="65" y="55"/>
                      <a:pt x="67" y="55"/>
                    </a:cubicBezTo>
                    <a:cubicBezTo>
                      <a:pt x="69" y="55"/>
                      <a:pt x="70" y="55"/>
                      <a:pt x="72" y="55"/>
                    </a:cubicBezTo>
                    <a:cubicBezTo>
                      <a:pt x="73" y="54"/>
                      <a:pt x="74" y="53"/>
                      <a:pt x="75" y="52"/>
                    </a:cubicBezTo>
                    <a:cubicBezTo>
                      <a:pt x="76" y="51"/>
                      <a:pt x="77" y="50"/>
                      <a:pt x="77" y="48"/>
                    </a:cubicBezTo>
                    <a:cubicBezTo>
                      <a:pt x="78" y="47"/>
                      <a:pt x="78" y="45"/>
                      <a:pt x="78" y="42"/>
                    </a:cubicBezTo>
                    <a:cubicBezTo>
                      <a:pt x="78" y="40"/>
                      <a:pt x="78" y="38"/>
                      <a:pt x="77" y="36"/>
                    </a:cubicBezTo>
                    <a:cubicBezTo>
                      <a:pt x="77" y="34"/>
                      <a:pt x="76" y="32"/>
                      <a:pt x="76" y="30"/>
                    </a:cubicBezTo>
                    <a:cubicBezTo>
                      <a:pt x="75" y="28"/>
                      <a:pt x="74" y="26"/>
                      <a:pt x="73" y="24"/>
                    </a:cubicBezTo>
                    <a:cubicBezTo>
                      <a:pt x="72" y="22"/>
                      <a:pt x="71" y="20"/>
                      <a:pt x="70" y="19"/>
                    </a:cubicBezTo>
                    <a:cubicBezTo>
                      <a:pt x="89" y="23"/>
                      <a:pt x="89" y="23"/>
                      <a:pt x="89" y="23"/>
                    </a:cubicBezTo>
                    <a:cubicBezTo>
                      <a:pt x="89" y="24"/>
                      <a:pt x="90" y="25"/>
                      <a:pt x="91" y="27"/>
                    </a:cubicBezTo>
                    <a:cubicBezTo>
                      <a:pt x="91" y="29"/>
                      <a:pt x="92" y="31"/>
                      <a:pt x="92" y="33"/>
                    </a:cubicBezTo>
                    <a:cubicBezTo>
                      <a:pt x="93" y="35"/>
                      <a:pt x="93" y="37"/>
                      <a:pt x="94" y="40"/>
                    </a:cubicBezTo>
                    <a:cubicBezTo>
                      <a:pt x="94" y="42"/>
                      <a:pt x="94" y="45"/>
                      <a:pt x="94" y="48"/>
                    </a:cubicBezTo>
                    <a:cubicBezTo>
                      <a:pt x="94" y="53"/>
                      <a:pt x="94" y="57"/>
                      <a:pt x="93" y="60"/>
                    </a:cubicBezTo>
                    <a:cubicBezTo>
                      <a:pt x="92" y="64"/>
                      <a:pt x="90" y="67"/>
                      <a:pt x="88" y="69"/>
                    </a:cubicBezTo>
                    <a:cubicBezTo>
                      <a:pt x="86" y="71"/>
                      <a:pt x="83" y="73"/>
                      <a:pt x="81" y="74"/>
                    </a:cubicBezTo>
                    <a:cubicBezTo>
                      <a:pt x="78" y="75"/>
                      <a:pt x="75" y="76"/>
                      <a:pt x="71" y="76"/>
                    </a:cubicBezTo>
                    <a:close/>
                  </a:path>
                </a:pathLst>
              </a:custGeom>
              <a:solidFill>
                <a:srgbClr val="231F20">
                  <a:alpha val="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9" name="TextBox 58"/>
            <p:cNvSpPr txBox="1"/>
            <p:nvPr/>
          </p:nvSpPr>
          <p:spPr>
            <a:xfrm rot="5400000">
              <a:off x="8731452" y="5832216"/>
              <a:ext cx="1809752" cy="184666"/>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Condensed" pitchFamily="34" charset="0"/>
                  <a:ea typeface="+mn-ea"/>
                  <a:cs typeface="+mn-cs"/>
                </a:rPr>
                <a:t>PPT REM 12</a:t>
              </a:r>
            </a:p>
          </p:txBody>
        </p:sp>
      </p:grpSp>
      <p:grpSp>
        <p:nvGrpSpPr>
          <p:cNvPr id="22" name="Group 21"/>
          <p:cNvGrpSpPr/>
          <p:nvPr/>
        </p:nvGrpSpPr>
        <p:grpSpPr>
          <a:xfrm>
            <a:off x="5156499" y="2792998"/>
            <a:ext cx="2150699" cy="2150700"/>
            <a:chOff x="5156499" y="2792998"/>
            <a:chExt cx="2150699" cy="2150700"/>
          </a:xfrm>
        </p:grpSpPr>
        <p:sp>
          <p:nvSpPr>
            <p:cNvPr id="13" name="Oval 12"/>
            <p:cNvSpPr/>
            <p:nvPr/>
          </p:nvSpPr>
          <p:spPr bwMode="auto">
            <a:xfrm>
              <a:off x="5156499" y="2792998"/>
              <a:ext cx="2150699" cy="2150700"/>
            </a:xfrm>
            <a:prstGeom prst="ellipse">
              <a:avLst/>
            </a:prstGeom>
            <a:solidFill>
              <a:schemeClr val="bg2"/>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Freeform 119"/>
            <p:cNvSpPr>
              <a:spLocks noChangeAspect="1" noEditPoints="1"/>
            </p:cNvSpPr>
            <p:nvPr/>
          </p:nvSpPr>
          <p:spPr bwMode="auto">
            <a:xfrm>
              <a:off x="5718336" y="3433602"/>
              <a:ext cx="883861" cy="826731"/>
            </a:xfrm>
            <a:custGeom>
              <a:avLst/>
              <a:gdLst>
                <a:gd name="T0" fmla="*/ 1438 w 2955"/>
                <a:gd name="T1" fmla="*/ 1625 h 2764"/>
                <a:gd name="T2" fmla="*/ 0 w 2955"/>
                <a:gd name="T3" fmla="*/ 1779 h 2764"/>
                <a:gd name="T4" fmla="*/ 845 w 2955"/>
                <a:gd name="T5" fmla="*/ 1531 h 2764"/>
                <a:gd name="T6" fmla="*/ 1438 w 2955"/>
                <a:gd name="T7" fmla="*/ 2764 h 2764"/>
                <a:gd name="T8" fmla="*/ 2955 w 2955"/>
                <a:gd name="T9" fmla="*/ 0 h 2764"/>
                <a:gd name="T10" fmla="*/ 1977 w 2955"/>
                <a:gd name="T11" fmla="*/ 2339 h 2764"/>
                <a:gd name="T12" fmla="*/ 1764 w 2955"/>
                <a:gd name="T13" fmla="*/ 2126 h 2764"/>
                <a:gd name="T14" fmla="*/ 1977 w 2955"/>
                <a:gd name="T15" fmla="*/ 2339 h 2764"/>
                <a:gd name="T16" fmla="*/ 1764 w 2955"/>
                <a:gd name="T17" fmla="*/ 1913 h 2764"/>
                <a:gd name="T18" fmla="*/ 1977 w 2955"/>
                <a:gd name="T19" fmla="*/ 1701 h 2764"/>
                <a:gd name="T20" fmla="*/ 1977 w 2955"/>
                <a:gd name="T21" fmla="*/ 1488 h 2764"/>
                <a:gd name="T22" fmla="*/ 1764 w 2955"/>
                <a:gd name="T23" fmla="*/ 1276 h 2764"/>
                <a:gd name="T24" fmla="*/ 1977 w 2955"/>
                <a:gd name="T25" fmla="*/ 1488 h 2764"/>
                <a:gd name="T26" fmla="*/ 1764 w 2955"/>
                <a:gd name="T27" fmla="*/ 1063 h 2764"/>
                <a:gd name="T28" fmla="*/ 1977 w 2955"/>
                <a:gd name="T29" fmla="*/ 850 h 2764"/>
                <a:gd name="T30" fmla="*/ 1977 w 2955"/>
                <a:gd name="T31" fmla="*/ 638 h 2764"/>
                <a:gd name="T32" fmla="*/ 1764 w 2955"/>
                <a:gd name="T33" fmla="*/ 425 h 2764"/>
                <a:gd name="T34" fmla="*/ 1977 w 2955"/>
                <a:gd name="T35" fmla="*/ 638 h 2764"/>
                <a:gd name="T36" fmla="*/ 2090 w 2955"/>
                <a:gd name="T37" fmla="*/ 2339 h 2764"/>
                <a:gd name="T38" fmla="*/ 2303 w 2955"/>
                <a:gd name="T39" fmla="*/ 2126 h 2764"/>
                <a:gd name="T40" fmla="*/ 2303 w 2955"/>
                <a:gd name="T41" fmla="*/ 1913 h 2764"/>
                <a:gd name="T42" fmla="*/ 2090 w 2955"/>
                <a:gd name="T43" fmla="*/ 1701 h 2764"/>
                <a:gd name="T44" fmla="*/ 2303 w 2955"/>
                <a:gd name="T45" fmla="*/ 1913 h 2764"/>
                <a:gd name="T46" fmla="*/ 2090 w 2955"/>
                <a:gd name="T47" fmla="*/ 1488 h 2764"/>
                <a:gd name="T48" fmla="*/ 2303 w 2955"/>
                <a:gd name="T49" fmla="*/ 1276 h 2764"/>
                <a:gd name="T50" fmla="*/ 2303 w 2955"/>
                <a:gd name="T51" fmla="*/ 1063 h 2764"/>
                <a:gd name="T52" fmla="*/ 2090 w 2955"/>
                <a:gd name="T53" fmla="*/ 850 h 2764"/>
                <a:gd name="T54" fmla="*/ 2303 w 2955"/>
                <a:gd name="T55" fmla="*/ 1063 h 2764"/>
                <a:gd name="T56" fmla="*/ 2090 w 2955"/>
                <a:gd name="T57" fmla="*/ 638 h 2764"/>
                <a:gd name="T58" fmla="*/ 2303 w 2955"/>
                <a:gd name="T59" fmla="*/ 425 h 2764"/>
                <a:gd name="T60" fmla="*/ 2629 w 2955"/>
                <a:gd name="T61" fmla="*/ 2339 h 2764"/>
                <a:gd name="T62" fmla="*/ 2416 w 2955"/>
                <a:gd name="T63" fmla="*/ 2126 h 2764"/>
                <a:gd name="T64" fmla="*/ 2629 w 2955"/>
                <a:gd name="T65" fmla="*/ 2339 h 2764"/>
                <a:gd name="T66" fmla="*/ 2416 w 2955"/>
                <a:gd name="T67" fmla="*/ 1913 h 2764"/>
                <a:gd name="T68" fmla="*/ 2629 w 2955"/>
                <a:gd name="T69" fmla="*/ 1701 h 2764"/>
                <a:gd name="T70" fmla="*/ 2629 w 2955"/>
                <a:gd name="T71" fmla="*/ 1488 h 2764"/>
                <a:gd name="T72" fmla="*/ 2416 w 2955"/>
                <a:gd name="T73" fmla="*/ 1276 h 2764"/>
                <a:gd name="T74" fmla="*/ 2629 w 2955"/>
                <a:gd name="T75" fmla="*/ 1488 h 2764"/>
                <a:gd name="T76" fmla="*/ 2416 w 2955"/>
                <a:gd name="T77" fmla="*/ 1063 h 2764"/>
                <a:gd name="T78" fmla="*/ 2629 w 2955"/>
                <a:gd name="T79" fmla="*/ 850 h 2764"/>
                <a:gd name="T80" fmla="*/ 2629 w 2955"/>
                <a:gd name="T81" fmla="*/ 638 h 2764"/>
                <a:gd name="T82" fmla="*/ 2416 w 2955"/>
                <a:gd name="T83" fmla="*/ 425 h 2764"/>
                <a:gd name="T84" fmla="*/ 2629 w 2955"/>
                <a:gd name="T85" fmla="*/ 638 h 2764"/>
                <a:gd name="T86" fmla="*/ 1370 w 2955"/>
                <a:gd name="T87" fmla="*/ 1921 h 2764"/>
                <a:gd name="T88" fmla="*/ 1003 w 2955"/>
                <a:gd name="T89" fmla="*/ 2764 h 2764"/>
                <a:gd name="T90" fmla="*/ 685 w 2955"/>
                <a:gd name="T91" fmla="*/ 2183 h 2764"/>
                <a:gd name="T92" fmla="*/ 318 w 2955"/>
                <a:gd name="T93" fmla="*/ 2764 h 2764"/>
                <a:gd name="T94" fmla="*/ 845 w 2955"/>
                <a:gd name="T95" fmla="*/ 1602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55" h="2764">
                  <a:moveTo>
                    <a:pt x="1438" y="0"/>
                  </a:moveTo>
                  <a:lnTo>
                    <a:pt x="1438" y="1625"/>
                  </a:lnTo>
                  <a:lnTo>
                    <a:pt x="845" y="1266"/>
                  </a:lnTo>
                  <a:lnTo>
                    <a:pt x="0" y="1779"/>
                  </a:lnTo>
                  <a:lnTo>
                    <a:pt x="134" y="1961"/>
                  </a:lnTo>
                  <a:lnTo>
                    <a:pt x="845" y="1531"/>
                  </a:lnTo>
                  <a:lnTo>
                    <a:pt x="1438" y="1890"/>
                  </a:lnTo>
                  <a:lnTo>
                    <a:pt x="1438" y="2764"/>
                  </a:lnTo>
                  <a:lnTo>
                    <a:pt x="2955" y="2764"/>
                  </a:lnTo>
                  <a:lnTo>
                    <a:pt x="2955" y="0"/>
                  </a:lnTo>
                  <a:lnTo>
                    <a:pt x="1438" y="0"/>
                  </a:lnTo>
                  <a:close/>
                  <a:moveTo>
                    <a:pt x="1977" y="2339"/>
                  </a:moveTo>
                  <a:lnTo>
                    <a:pt x="1764" y="2339"/>
                  </a:lnTo>
                  <a:lnTo>
                    <a:pt x="1764" y="2126"/>
                  </a:lnTo>
                  <a:lnTo>
                    <a:pt x="1977" y="2126"/>
                  </a:lnTo>
                  <a:lnTo>
                    <a:pt x="1977" y="2339"/>
                  </a:lnTo>
                  <a:close/>
                  <a:moveTo>
                    <a:pt x="1977" y="1913"/>
                  </a:moveTo>
                  <a:lnTo>
                    <a:pt x="1764" y="1913"/>
                  </a:lnTo>
                  <a:lnTo>
                    <a:pt x="1764" y="1701"/>
                  </a:lnTo>
                  <a:lnTo>
                    <a:pt x="1977" y="1701"/>
                  </a:lnTo>
                  <a:lnTo>
                    <a:pt x="1977" y="1913"/>
                  </a:lnTo>
                  <a:close/>
                  <a:moveTo>
                    <a:pt x="1977" y="1488"/>
                  </a:moveTo>
                  <a:lnTo>
                    <a:pt x="1764" y="1488"/>
                  </a:lnTo>
                  <a:lnTo>
                    <a:pt x="1764" y="1276"/>
                  </a:lnTo>
                  <a:lnTo>
                    <a:pt x="1977" y="1276"/>
                  </a:lnTo>
                  <a:lnTo>
                    <a:pt x="1977" y="1488"/>
                  </a:lnTo>
                  <a:close/>
                  <a:moveTo>
                    <a:pt x="1977" y="1063"/>
                  </a:moveTo>
                  <a:lnTo>
                    <a:pt x="1764" y="1063"/>
                  </a:lnTo>
                  <a:lnTo>
                    <a:pt x="1764" y="850"/>
                  </a:lnTo>
                  <a:lnTo>
                    <a:pt x="1977" y="850"/>
                  </a:lnTo>
                  <a:lnTo>
                    <a:pt x="1977" y="1063"/>
                  </a:lnTo>
                  <a:close/>
                  <a:moveTo>
                    <a:pt x="1977" y="638"/>
                  </a:moveTo>
                  <a:lnTo>
                    <a:pt x="1764" y="638"/>
                  </a:lnTo>
                  <a:lnTo>
                    <a:pt x="1764" y="425"/>
                  </a:lnTo>
                  <a:lnTo>
                    <a:pt x="1977" y="425"/>
                  </a:lnTo>
                  <a:lnTo>
                    <a:pt x="1977" y="638"/>
                  </a:lnTo>
                  <a:close/>
                  <a:moveTo>
                    <a:pt x="2303" y="2339"/>
                  </a:moveTo>
                  <a:lnTo>
                    <a:pt x="2090" y="2339"/>
                  </a:lnTo>
                  <a:lnTo>
                    <a:pt x="2090" y="2126"/>
                  </a:lnTo>
                  <a:lnTo>
                    <a:pt x="2303" y="2126"/>
                  </a:lnTo>
                  <a:lnTo>
                    <a:pt x="2303" y="2339"/>
                  </a:lnTo>
                  <a:close/>
                  <a:moveTo>
                    <a:pt x="2303" y="1913"/>
                  </a:moveTo>
                  <a:lnTo>
                    <a:pt x="2090" y="1913"/>
                  </a:lnTo>
                  <a:lnTo>
                    <a:pt x="2090" y="1701"/>
                  </a:lnTo>
                  <a:lnTo>
                    <a:pt x="2303" y="1701"/>
                  </a:lnTo>
                  <a:lnTo>
                    <a:pt x="2303" y="1913"/>
                  </a:lnTo>
                  <a:close/>
                  <a:moveTo>
                    <a:pt x="2303" y="1488"/>
                  </a:moveTo>
                  <a:lnTo>
                    <a:pt x="2090" y="1488"/>
                  </a:lnTo>
                  <a:lnTo>
                    <a:pt x="2090" y="1276"/>
                  </a:lnTo>
                  <a:lnTo>
                    <a:pt x="2303" y="1276"/>
                  </a:lnTo>
                  <a:lnTo>
                    <a:pt x="2303" y="1488"/>
                  </a:lnTo>
                  <a:close/>
                  <a:moveTo>
                    <a:pt x="2303" y="1063"/>
                  </a:moveTo>
                  <a:lnTo>
                    <a:pt x="2090" y="1063"/>
                  </a:lnTo>
                  <a:lnTo>
                    <a:pt x="2090" y="850"/>
                  </a:lnTo>
                  <a:lnTo>
                    <a:pt x="2303" y="850"/>
                  </a:lnTo>
                  <a:lnTo>
                    <a:pt x="2303" y="1063"/>
                  </a:lnTo>
                  <a:close/>
                  <a:moveTo>
                    <a:pt x="2303" y="638"/>
                  </a:moveTo>
                  <a:lnTo>
                    <a:pt x="2090" y="638"/>
                  </a:lnTo>
                  <a:lnTo>
                    <a:pt x="2090" y="425"/>
                  </a:lnTo>
                  <a:lnTo>
                    <a:pt x="2303" y="425"/>
                  </a:lnTo>
                  <a:lnTo>
                    <a:pt x="2303" y="638"/>
                  </a:lnTo>
                  <a:close/>
                  <a:moveTo>
                    <a:pt x="2629" y="2339"/>
                  </a:moveTo>
                  <a:lnTo>
                    <a:pt x="2416" y="2339"/>
                  </a:lnTo>
                  <a:lnTo>
                    <a:pt x="2416" y="2126"/>
                  </a:lnTo>
                  <a:lnTo>
                    <a:pt x="2629" y="2126"/>
                  </a:lnTo>
                  <a:lnTo>
                    <a:pt x="2629" y="2339"/>
                  </a:lnTo>
                  <a:close/>
                  <a:moveTo>
                    <a:pt x="2629" y="1913"/>
                  </a:moveTo>
                  <a:lnTo>
                    <a:pt x="2416" y="1913"/>
                  </a:lnTo>
                  <a:lnTo>
                    <a:pt x="2416" y="1701"/>
                  </a:lnTo>
                  <a:lnTo>
                    <a:pt x="2629" y="1701"/>
                  </a:lnTo>
                  <a:lnTo>
                    <a:pt x="2629" y="1913"/>
                  </a:lnTo>
                  <a:close/>
                  <a:moveTo>
                    <a:pt x="2629" y="1488"/>
                  </a:moveTo>
                  <a:lnTo>
                    <a:pt x="2416" y="1488"/>
                  </a:lnTo>
                  <a:lnTo>
                    <a:pt x="2416" y="1276"/>
                  </a:lnTo>
                  <a:lnTo>
                    <a:pt x="2629" y="1276"/>
                  </a:lnTo>
                  <a:lnTo>
                    <a:pt x="2629" y="1488"/>
                  </a:lnTo>
                  <a:close/>
                  <a:moveTo>
                    <a:pt x="2629" y="1063"/>
                  </a:moveTo>
                  <a:lnTo>
                    <a:pt x="2416" y="1063"/>
                  </a:lnTo>
                  <a:lnTo>
                    <a:pt x="2416" y="850"/>
                  </a:lnTo>
                  <a:lnTo>
                    <a:pt x="2629" y="850"/>
                  </a:lnTo>
                  <a:lnTo>
                    <a:pt x="2629" y="1063"/>
                  </a:lnTo>
                  <a:close/>
                  <a:moveTo>
                    <a:pt x="2629" y="638"/>
                  </a:moveTo>
                  <a:lnTo>
                    <a:pt x="2416" y="638"/>
                  </a:lnTo>
                  <a:lnTo>
                    <a:pt x="2416" y="425"/>
                  </a:lnTo>
                  <a:lnTo>
                    <a:pt x="2629" y="425"/>
                  </a:lnTo>
                  <a:lnTo>
                    <a:pt x="2629" y="638"/>
                  </a:lnTo>
                  <a:close/>
                  <a:moveTo>
                    <a:pt x="845" y="1602"/>
                  </a:moveTo>
                  <a:lnTo>
                    <a:pt x="1370" y="1921"/>
                  </a:lnTo>
                  <a:lnTo>
                    <a:pt x="1370" y="2764"/>
                  </a:lnTo>
                  <a:lnTo>
                    <a:pt x="1003" y="2764"/>
                  </a:lnTo>
                  <a:lnTo>
                    <a:pt x="1003" y="2183"/>
                  </a:lnTo>
                  <a:lnTo>
                    <a:pt x="685" y="2183"/>
                  </a:lnTo>
                  <a:lnTo>
                    <a:pt x="685" y="2764"/>
                  </a:lnTo>
                  <a:lnTo>
                    <a:pt x="318" y="2764"/>
                  </a:lnTo>
                  <a:lnTo>
                    <a:pt x="318" y="1921"/>
                  </a:lnTo>
                  <a:lnTo>
                    <a:pt x="845" y="16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7462801" y="3229538"/>
            <a:ext cx="918992" cy="918993"/>
            <a:chOff x="7462801" y="3229538"/>
            <a:chExt cx="918992" cy="918993"/>
          </a:xfrm>
        </p:grpSpPr>
        <p:sp>
          <p:nvSpPr>
            <p:cNvPr id="18" name="Oval 17"/>
            <p:cNvSpPr/>
            <p:nvPr/>
          </p:nvSpPr>
          <p:spPr bwMode="auto">
            <a:xfrm>
              <a:off x="7462801" y="3229538"/>
              <a:ext cx="918992" cy="918993"/>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534"/>
            <p:cNvSpPr>
              <a:spLocks noChangeAspect="1" noEditPoints="1"/>
            </p:cNvSpPr>
            <p:nvPr/>
          </p:nvSpPr>
          <p:spPr bwMode="auto">
            <a:xfrm>
              <a:off x="7645717" y="3517582"/>
              <a:ext cx="577287" cy="31738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 name="T20" fmla="*/ 45 w 400"/>
                <a:gd name="T21" fmla="*/ 161 h 220"/>
                <a:gd name="T22" fmla="*/ 31 w 400"/>
                <a:gd name="T23" fmla="*/ 175 h 220"/>
                <a:gd name="T24" fmla="*/ 45 w 400"/>
                <a:gd name="T25" fmla="*/ 189 h 220"/>
                <a:gd name="T26" fmla="*/ 312 w 400"/>
                <a:gd name="T27" fmla="*/ 189 h 220"/>
                <a:gd name="T28" fmla="*/ 369 w 400"/>
                <a:gd name="T29" fmla="*/ 132 h 220"/>
                <a:gd name="T30" fmla="*/ 312 w 400"/>
                <a:gd name="T31" fmla="*/ 75 h 220"/>
                <a:gd name="T32" fmla="*/ 272 w 400"/>
                <a:gd name="T33" fmla="*/ 91 h 220"/>
                <a:gd name="T34" fmla="*/ 252 w 400"/>
                <a:gd name="T35" fmla="*/ 110 h 220"/>
                <a:gd name="T36" fmla="*/ 246 w 400"/>
                <a:gd name="T37" fmla="*/ 83 h 220"/>
                <a:gd name="T38" fmla="*/ 183 w 400"/>
                <a:gd name="T39" fmla="*/ 31 h 220"/>
                <a:gd name="T40" fmla="*/ 118 w 400"/>
                <a:gd name="T41" fmla="*/ 96 h 220"/>
                <a:gd name="T42" fmla="*/ 118 w 400"/>
                <a:gd name="T43" fmla="*/ 105 h 220"/>
                <a:gd name="T44" fmla="*/ 121 w 400"/>
                <a:gd name="T45" fmla="*/ 126 h 220"/>
                <a:gd name="T46" fmla="*/ 100 w 400"/>
                <a:gd name="T47" fmla="*/ 122 h 220"/>
                <a:gd name="T48" fmla="*/ 94 w 400"/>
                <a:gd name="T49" fmla="*/ 122 h 220"/>
                <a:gd name="T50" fmla="*/ 61 w 400"/>
                <a:gd name="T51" fmla="*/ 149 h 220"/>
                <a:gd name="T52" fmla="*/ 59 w 400"/>
                <a:gd name="T53" fmla="*/ 162 h 220"/>
                <a:gd name="T54" fmla="*/ 46 w 400"/>
                <a:gd name="T55" fmla="*/ 161 h 220"/>
                <a:gd name="T56" fmla="*/ 45 w 400"/>
                <a:gd name="T57" fmla="*/ 16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moveTo>
                    <a:pt x="45" y="161"/>
                  </a:moveTo>
                  <a:cubicBezTo>
                    <a:pt x="37" y="161"/>
                    <a:pt x="31" y="168"/>
                    <a:pt x="31" y="175"/>
                  </a:cubicBezTo>
                  <a:cubicBezTo>
                    <a:pt x="31" y="183"/>
                    <a:pt x="37" y="189"/>
                    <a:pt x="45" y="189"/>
                  </a:cubicBezTo>
                  <a:cubicBezTo>
                    <a:pt x="312" y="189"/>
                    <a:pt x="312" y="189"/>
                    <a:pt x="312" y="189"/>
                  </a:cubicBezTo>
                  <a:cubicBezTo>
                    <a:pt x="343" y="189"/>
                    <a:pt x="369" y="164"/>
                    <a:pt x="369" y="132"/>
                  </a:cubicBezTo>
                  <a:cubicBezTo>
                    <a:pt x="369" y="101"/>
                    <a:pt x="343" y="75"/>
                    <a:pt x="312" y="75"/>
                  </a:cubicBezTo>
                  <a:cubicBezTo>
                    <a:pt x="297" y="75"/>
                    <a:pt x="283" y="81"/>
                    <a:pt x="272" y="91"/>
                  </a:cubicBezTo>
                  <a:cubicBezTo>
                    <a:pt x="252" y="110"/>
                    <a:pt x="252" y="110"/>
                    <a:pt x="252" y="110"/>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2"/>
                    <a:pt x="100" y="122"/>
                    <a:pt x="100" y="122"/>
                  </a:cubicBezTo>
                  <a:cubicBezTo>
                    <a:pt x="98" y="122"/>
                    <a:pt x="96" y="122"/>
                    <a:pt x="94" y="122"/>
                  </a:cubicBezTo>
                  <a:cubicBezTo>
                    <a:pt x="78" y="122"/>
                    <a:pt x="65" y="133"/>
                    <a:pt x="61" y="149"/>
                  </a:cubicBezTo>
                  <a:cubicBezTo>
                    <a:pt x="59" y="162"/>
                    <a:pt x="59" y="162"/>
                    <a:pt x="59" y="162"/>
                  </a:cubicBezTo>
                  <a:cubicBezTo>
                    <a:pt x="46" y="161"/>
                    <a:pt x="46" y="161"/>
                    <a:pt x="46" y="161"/>
                  </a:cubicBezTo>
                  <a:cubicBezTo>
                    <a:pt x="45" y="161"/>
                    <a:pt x="45" y="161"/>
                    <a:pt x="45" y="1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4576576" y="2167641"/>
            <a:ext cx="918992" cy="918992"/>
            <a:chOff x="4576576" y="2167641"/>
            <a:chExt cx="918992" cy="918992"/>
          </a:xfrm>
        </p:grpSpPr>
        <p:sp>
          <p:nvSpPr>
            <p:cNvPr id="111" name="Oval 110"/>
            <p:cNvSpPr/>
            <p:nvPr/>
          </p:nvSpPr>
          <p:spPr bwMode="auto">
            <a:xfrm>
              <a:off x="4576576" y="2167641"/>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Freeform 127"/>
            <p:cNvSpPr>
              <a:spLocks noChangeAspect="1" noEditPoints="1"/>
            </p:cNvSpPr>
            <p:nvPr/>
          </p:nvSpPr>
          <p:spPr bwMode="auto">
            <a:xfrm>
              <a:off x="4808500" y="2449466"/>
              <a:ext cx="464857" cy="358837"/>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4842045" y="4868862"/>
            <a:ext cx="918992" cy="918992"/>
            <a:chOff x="4842045" y="4868862"/>
            <a:chExt cx="918992" cy="918992"/>
          </a:xfrm>
        </p:grpSpPr>
        <p:sp>
          <p:nvSpPr>
            <p:cNvPr id="116" name="Oval 115"/>
            <p:cNvSpPr/>
            <p:nvPr/>
          </p:nvSpPr>
          <p:spPr bwMode="auto">
            <a:xfrm>
              <a:off x="4842045" y="4868862"/>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5"/>
            <p:cNvSpPr>
              <a:spLocks noChangeAspect="1" noEditPoints="1"/>
            </p:cNvSpPr>
            <p:nvPr/>
          </p:nvSpPr>
          <p:spPr bwMode="auto">
            <a:xfrm>
              <a:off x="5097984" y="5130844"/>
              <a:ext cx="422636" cy="421383"/>
            </a:xfrm>
            <a:custGeom>
              <a:avLst/>
              <a:gdLst>
                <a:gd name="T0" fmla="*/ 425 w 425"/>
                <a:gd name="T1" fmla="*/ 131 h 423"/>
                <a:gd name="T2" fmla="*/ 356 w 425"/>
                <a:gd name="T3" fmla="*/ 131 h 423"/>
                <a:gd name="T4" fmla="*/ 417 w 425"/>
                <a:gd name="T5" fmla="*/ 149 h 423"/>
                <a:gd name="T6" fmla="*/ 425 w 425"/>
                <a:gd name="T7" fmla="*/ 190 h 423"/>
                <a:gd name="T8" fmla="*/ 364 w 425"/>
                <a:gd name="T9" fmla="*/ 172 h 423"/>
                <a:gd name="T10" fmla="*/ 364 w 425"/>
                <a:gd name="T11" fmla="*/ 199 h 423"/>
                <a:gd name="T12" fmla="*/ 417 w 425"/>
                <a:gd name="T13" fmla="*/ 249 h 423"/>
                <a:gd name="T14" fmla="*/ 417 w 425"/>
                <a:gd name="T15" fmla="*/ 223 h 423"/>
                <a:gd name="T16" fmla="*/ 356 w 425"/>
                <a:gd name="T17" fmla="*/ 241 h 423"/>
                <a:gd name="T18" fmla="*/ 417 w 425"/>
                <a:gd name="T19" fmla="*/ 249 h 423"/>
                <a:gd name="T20" fmla="*/ 425 w 425"/>
                <a:gd name="T21" fmla="*/ 281 h 423"/>
                <a:gd name="T22" fmla="*/ 356 w 425"/>
                <a:gd name="T23" fmla="*/ 281 h 423"/>
                <a:gd name="T24" fmla="*/ 417 w 425"/>
                <a:gd name="T25" fmla="*/ 299 h 423"/>
                <a:gd name="T26" fmla="*/ 141 w 425"/>
                <a:gd name="T27" fmla="*/ 0 h 423"/>
                <a:gd name="T28" fmla="*/ 123 w 425"/>
                <a:gd name="T29" fmla="*/ 61 h 423"/>
                <a:gd name="T30" fmla="*/ 150 w 425"/>
                <a:gd name="T31" fmla="*/ 61 h 423"/>
                <a:gd name="T32" fmla="*/ 200 w 425"/>
                <a:gd name="T33" fmla="*/ 8 h 423"/>
                <a:gd name="T34" fmla="*/ 174 w 425"/>
                <a:gd name="T35" fmla="*/ 8 h 423"/>
                <a:gd name="T36" fmla="*/ 192 w 425"/>
                <a:gd name="T37" fmla="*/ 69 h 423"/>
                <a:gd name="T38" fmla="*/ 200 w 425"/>
                <a:gd name="T39" fmla="*/ 8 h 423"/>
                <a:gd name="T40" fmla="*/ 233 w 425"/>
                <a:gd name="T41" fmla="*/ 0 h 423"/>
                <a:gd name="T42" fmla="*/ 233 w 425"/>
                <a:gd name="T43" fmla="*/ 69 h 423"/>
                <a:gd name="T44" fmla="*/ 250 w 425"/>
                <a:gd name="T45" fmla="*/ 8 h 423"/>
                <a:gd name="T46" fmla="*/ 292 w 425"/>
                <a:gd name="T47" fmla="*/ 0 h 423"/>
                <a:gd name="T48" fmla="*/ 274 w 425"/>
                <a:gd name="T49" fmla="*/ 61 h 423"/>
                <a:gd name="T50" fmla="*/ 300 w 425"/>
                <a:gd name="T51" fmla="*/ 61 h 423"/>
                <a:gd name="T52" fmla="*/ 61 w 425"/>
                <a:gd name="T53" fmla="*/ 149 h 423"/>
                <a:gd name="T54" fmla="*/ 61 w 425"/>
                <a:gd name="T55" fmla="*/ 122 h 423"/>
                <a:gd name="T56" fmla="*/ 0 w 425"/>
                <a:gd name="T57" fmla="*/ 140 h 423"/>
                <a:gd name="T58" fmla="*/ 61 w 425"/>
                <a:gd name="T59" fmla="*/ 149 h 423"/>
                <a:gd name="T60" fmla="*/ 69 w 425"/>
                <a:gd name="T61" fmla="*/ 181 h 423"/>
                <a:gd name="T62" fmla="*/ 0 w 425"/>
                <a:gd name="T63" fmla="*/ 181 h 423"/>
                <a:gd name="T64" fmla="*/ 61 w 425"/>
                <a:gd name="T65" fmla="*/ 199 h 423"/>
                <a:gd name="T66" fmla="*/ 69 w 425"/>
                <a:gd name="T67" fmla="*/ 241 h 423"/>
                <a:gd name="T68" fmla="*/ 8 w 425"/>
                <a:gd name="T69" fmla="*/ 223 h 423"/>
                <a:gd name="T70" fmla="*/ 8 w 425"/>
                <a:gd name="T71" fmla="*/ 249 h 423"/>
                <a:gd name="T72" fmla="*/ 61 w 425"/>
                <a:gd name="T73" fmla="*/ 299 h 423"/>
                <a:gd name="T74" fmla="*/ 61 w 425"/>
                <a:gd name="T75" fmla="*/ 273 h 423"/>
                <a:gd name="T76" fmla="*/ 0 w 425"/>
                <a:gd name="T77" fmla="*/ 291 h 423"/>
                <a:gd name="T78" fmla="*/ 61 w 425"/>
                <a:gd name="T79" fmla="*/ 299 h 423"/>
                <a:gd name="T80" fmla="*/ 132 w 425"/>
                <a:gd name="T81" fmla="*/ 354 h 423"/>
                <a:gd name="T82" fmla="*/ 132 w 425"/>
                <a:gd name="T83" fmla="*/ 423 h 423"/>
                <a:gd name="T84" fmla="*/ 150 w 425"/>
                <a:gd name="T85" fmla="*/ 362 h 423"/>
                <a:gd name="T86" fmla="*/ 192 w 425"/>
                <a:gd name="T87" fmla="*/ 354 h 423"/>
                <a:gd name="T88" fmla="*/ 174 w 425"/>
                <a:gd name="T89" fmla="*/ 414 h 423"/>
                <a:gd name="T90" fmla="*/ 200 w 425"/>
                <a:gd name="T91" fmla="*/ 414 h 423"/>
                <a:gd name="T92" fmla="*/ 250 w 425"/>
                <a:gd name="T93" fmla="*/ 362 h 423"/>
                <a:gd name="T94" fmla="*/ 224 w 425"/>
                <a:gd name="T95" fmla="*/ 362 h 423"/>
                <a:gd name="T96" fmla="*/ 242 w 425"/>
                <a:gd name="T97" fmla="*/ 423 h 423"/>
                <a:gd name="T98" fmla="*/ 250 w 425"/>
                <a:gd name="T99" fmla="*/ 362 h 423"/>
                <a:gd name="T100" fmla="*/ 282 w 425"/>
                <a:gd name="T101" fmla="*/ 354 h 423"/>
                <a:gd name="T102" fmla="*/ 282 w 425"/>
                <a:gd name="T103" fmla="*/ 423 h 423"/>
                <a:gd name="T104" fmla="*/ 300 w 425"/>
                <a:gd name="T105" fmla="*/ 362 h 423"/>
                <a:gd name="T106" fmla="*/ 87 w 425"/>
                <a:gd name="T107" fmla="*/ 78 h 423"/>
                <a:gd name="T108" fmla="*/ 87 w 425"/>
                <a:gd name="T109" fmla="*/ 344 h 423"/>
                <a:gd name="T110" fmla="*/ 345 w 425"/>
                <a:gd name="T111" fmla="*/ 86 h 423"/>
                <a:gd name="T112" fmla="*/ 102 w 425"/>
                <a:gd name="T113" fmla="*/ 121 h 423"/>
                <a:gd name="T114" fmla="*/ 121 w 425"/>
                <a:gd name="T115" fmla="*/ 14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5" h="423">
                  <a:moveTo>
                    <a:pt x="417" y="149"/>
                  </a:moveTo>
                  <a:cubicBezTo>
                    <a:pt x="422" y="149"/>
                    <a:pt x="425" y="145"/>
                    <a:pt x="425" y="140"/>
                  </a:cubicBezTo>
                  <a:cubicBezTo>
                    <a:pt x="425" y="131"/>
                    <a:pt x="425" y="131"/>
                    <a:pt x="425" y="131"/>
                  </a:cubicBezTo>
                  <a:cubicBezTo>
                    <a:pt x="425" y="126"/>
                    <a:pt x="422" y="122"/>
                    <a:pt x="417" y="122"/>
                  </a:cubicBezTo>
                  <a:cubicBezTo>
                    <a:pt x="364" y="122"/>
                    <a:pt x="364" y="122"/>
                    <a:pt x="364" y="122"/>
                  </a:cubicBezTo>
                  <a:cubicBezTo>
                    <a:pt x="360" y="122"/>
                    <a:pt x="356" y="126"/>
                    <a:pt x="356" y="131"/>
                  </a:cubicBezTo>
                  <a:cubicBezTo>
                    <a:pt x="356" y="140"/>
                    <a:pt x="356" y="140"/>
                    <a:pt x="356" y="140"/>
                  </a:cubicBezTo>
                  <a:cubicBezTo>
                    <a:pt x="356" y="145"/>
                    <a:pt x="360" y="149"/>
                    <a:pt x="364" y="149"/>
                  </a:cubicBezTo>
                  <a:cubicBezTo>
                    <a:pt x="417" y="149"/>
                    <a:pt x="417" y="149"/>
                    <a:pt x="417" y="149"/>
                  </a:cubicBezTo>
                  <a:cubicBezTo>
                    <a:pt x="417" y="149"/>
                    <a:pt x="417" y="149"/>
                    <a:pt x="417" y="149"/>
                  </a:cubicBezTo>
                  <a:close/>
                  <a:moveTo>
                    <a:pt x="417" y="199"/>
                  </a:moveTo>
                  <a:cubicBezTo>
                    <a:pt x="422" y="199"/>
                    <a:pt x="425" y="195"/>
                    <a:pt x="425" y="190"/>
                  </a:cubicBezTo>
                  <a:cubicBezTo>
                    <a:pt x="425" y="181"/>
                    <a:pt x="425" y="181"/>
                    <a:pt x="425" y="181"/>
                  </a:cubicBezTo>
                  <a:cubicBezTo>
                    <a:pt x="425" y="176"/>
                    <a:pt x="422" y="172"/>
                    <a:pt x="417" y="172"/>
                  </a:cubicBezTo>
                  <a:cubicBezTo>
                    <a:pt x="364" y="172"/>
                    <a:pt x="364" y="172"/>
                    <a:pt x="364" y="172"/>
                  </a:cubicBezTo>
                  <a:cubicBezTo>
                    <a:pt x="360" y="172"/>
                    <a:pt x="356" y="176"/>
                    <a:pt x="356" y="181"/>
                  </a:cubicBezTo>
                  <a:cubicBezTo>
                    <a:pt x="356" y="190"/>
                    <a:pt x="356" y="190"/>
                    <a:pt x="356" y="190"/>
                  </a:cubicBezTo>
                  <a:cubicBezTo>
                    <a:pt x="356" y="195"/>
                    <a:pt x="360" y="199"/>
                    <a:pt x="364" y="199"/>
                  </a:cubicBezTo>
                  <a:cubicBezTo>
                    <a:pt x="417" y="199"/>
                    <a:pt x="417" y="199"/>
                    <a:pt x="417" y="199"/>
                  </a:cubicBezTo>
                  <a:cubicBezTo>
                    <a:pt x="417" y="199"/>
                    <a:pt x="417" y="199"/>
                    <a:pt x="417" y="199"/>
                  </a:cubicBezTo>
                  <a:close/>
                  <a:moveTo>
                    <a:pt x="417" y="249"/>
                  </a:moveTo>
                  <a:cubicBezTo>
                    <a:pt x="422" y="249"/>
                    <a:pt x="425" y="246"/>
                    <a:pt x="425" y="241"/>
                  </a:cubicBezTo>
                  <a:cubicBezTo>
                    <a:pt x="425" y="232"/>
                    <a:pt x="425" y="232"/>
                    <a:pt x="425" y="232"/>
                  </a:cubicBezTo>
                  <a:cubicBezTo>
                    <a:pt x="425" y="227"/>
                    <a:pt x="422" y="223"/>
                    <a:pt x="417" y="223"/>
                  </a:cubicBezTo>
                  <a:cubicBezTo>
                    <a:pt x="364" y="223"/>
                    <a:pt x="364" y="223"/>
                    <a:pt x="364" y="223"/>
                  </a:cubicBezTo>
                  <a:cubicBezTo>
                    <a:pt x="360" y="223"/>
                    <a:pt x="356" y="227"/>
                    <a:pt x="356" y="232"/>
                  </a:cubicBezTo>
                  <a:cubicBezTo>
                    <a:pt x="356" y="241"/>
                    <a:pt x="356" y="241"/>
                    <a:pt x="356" y="241"/>
                  </a:cubicBezTo>
                  <a:cubicBezTo>
                    <a:pt x="356" y="246"/>
                    <a:pt x="360" y="249"/>
                    <a:pt x="364" y="249"/>
                  </a:cubicBezTo>
                  <a:cubicBezTo>
                    <a:pt x="417" y="249"/>
                    <a:pt x="417" y="249"/>
                    <a:pt x="417" y="249"/>
                  </a:cubicBezTo>
                  <a:cubicBezTo>
                    <a:pt x="417" y="249"/>
                    <a:pt x="417" y="249"/>
                    <a:pt x="417" y="249"/>
                  </a:cubicBezTo>
                  <a:close/>
                  <a:moveTo>
                    <a:pt x="417" y="299"/>
                  </a:moveTo>
                  <a:cubicBezTo>
                    <a:pt x="422" y="299"/>
                    <a:pt x="425" y="295"/>
                    <a:pt x="425" y="291"/>
                  </a:cubicBezTo>
                  <a:cubicBezTo>
                    <a:pt x="425" y="281"/>
                    <a:pt x="425" y="281"/>
                    <a:pt x="425" y="281"/>
                  </a:cubicBezTo>
                  <a:cubicBezTo>
                    <a:pt x="425" y="277"/>
                    <a:pt x="422" y="273"/>
                    <a:pt x="417" y="273"/>
                  </a:cubicBezTo>
                  <a:cubicBezTo>
                    <a:pt x="364" y="273"/>
                    <a:pt x="364" y="273"/>
                    <a:pt x="364" y="273"/>
                  </a:cubicBezTo>
                  <a:cubicBezTo>
                    <a:pt x="360" y="273"/>
                    <a:pt x="356" y="277"/>
                    <a:pt x="356" y="281"/>
                  </a:cubicBezTo>
                  <a:cubicBezTo>
                    <a:pt x="356" y="291"/>
                    <a:pt x="356" y="291"/>
                    <a:pt x="356" y="291"/>
                  </a:cubicBezTo>
                  <a:cubicBezTo>
                    <a:pt x="356" y="295"/>
                    <a:pt x="360" y="299"/>
                    <a:pt x="364" y="299"/>
                  </a:cubicBezTo>
                  <a:cubicBezTo>
                    <a:pt x="417" y="299"/>
                    <a:pt x="417" y="299"/>
                    <a:pt x="417" y="299"/>
                  </a:cubicBezTo>
                  <a:cubicBezTo>
                    <a:pt x="417" y="299"/>
                    <a:pt x="417" y="299"/>
                    <a:pt x="417" y="299"/>
                  </a:cubicBezTo>
                  <a:close/>
                  <a:moveTo>
                    <a:pt x="150" y="8"/>
                  </a:moveTo>
                  <a:cubicBezTo>
                    <a:pt x="150" y="4"/>
                    <a:pt x="146" y="0"/>
                    <a:pt x="141" y="0"/>
                  </a:cubicBezTo>
                  <a:cubicBezTo>
                    <a:pt x="132" y="0"/>
                    <a:pt x="132" y="0"/>
                    <a:pt x="132" y="0"/>
                  </a:cubicBezTo>
                  <a:cubicBezTo>
                    <a:pt x="127" y="0"/>
                    <a:pt x="123" y="4"/>
                    <a:pt x="123" y="8"/>
                  </a:cubicBezTo>
                  <a:cubicBezTo>
                    <a:pt x="123" y="61"/>
                    <a:pt x="123" y="61"/>
                    <a:pt x="123" y="61"/>
                  </a:cubicBezTo>
                  <a:cubicBezTo>
                    <a:pt x="123" y="66"/>
                    <a:pt x="127" y="69"/>
                    <a:pt x="132" y="69"/>
                  </a:cubicBezTo>
                  <a:cubicBezTo>
                    <a:pt x="141" y="69"/>
                    <a:pt x="141" y="69"/>
                    <a:pt x="141" y="69"/>
                  </a:cubicBezTo>
                  <a:cubicBezTo>
                    <a:pt x="146" y="69"/>
                    <a:pt x="150" y="66"/>
                    <a:pt x="150" y="61"/>
                  </a:cubicBezTo>
                  <a:cubicBezTo>
                    <a:pt x="150" y="8"/>
                    <a:pt x="150" y="8"/>
                    <a:pt x="150" y="8"/>
                  </a:cubicBezTo>
                  <a:cubicBezTo>
                    <a:pt x="150" y="8"/>
                    <a:pt x="150" y="8"/>
                    <a:pt x="150" y="8"/>
                  </a:cubicBezTo>
                  <a:close/>
                  <a:moveTo>
                    <a:pt x="200" y="8"/>
                  </a:moveTo>
                  <a:cubicBezTo>
                    <a:pt x="200" y="4"/>
                    <a:pt x="196" y="0"/>
                    <a:pt x="192" y="0"/>
                  </a:cubicBezTo>
                  <a:cubicBezTo>
                    <a:pt x="182" y="0"/>
                    <a:pt x="182" y="0"/>
                    <a:pt x="182" y="0"/>
                  </a:cubicBezTo>
                  <a:cubicBezTo>
                    <a:pt x="177" y="0"/>
                    <a:pt x="174" y="4"/>
                    <a:pt x="174" y="8"/>
                  </a:cubicBezTo>
                  <a:cubicBezTo>
                    <a:pt x="174" y="61"/>
                    <a:pt x="174" y="61"/>
                    <a:pt x="174" y="61"/>
                  </a:cubicBezTo>
                  <a:cubicBezTo>
                    <a:pt x="174" y="66"/>
                    <a:pt x="177" y="69"/>
                    <a:pt x="182" y="69"/>
                  </a:cubicBezTo>
                  <a:cubicBezTo>
                    <a:pt x="192" y="69"/>
                    <a:pt x="192" y="69"/>
                    <a:pt x="192" y="69"/>
                  </a:cubicBezTo>
                  <a:cubicBezTo>
                    <a:pt x="196" y="69"/>
                    <a:pt x="200" y="66"/>
                    <a:pt x="200" y="61"/>
                  </a:cubicBezTo>
                  <a:cubicBezTo>
                    <a:pt x="200" y="8"/>
                    <a:pt x="200" y="8"/>
                    <a:pt x="200" y="8"/>
                  </a:cubicBezTo>
                  <a:cubicBezTo>
                    <a:pt x="200" y="8"/>
                    <a:pt x="200" y="8"/>
                    <a:pt x="200" y="8"/>
                  </a:cubicBezTo>
                  <a:close/>
                  <a:moveTo>
                    <a:pt x="250" y="8"/>
                  </a:moveTo>
                  <a:cubicBezTo>
                    <a:pt x="250" y="4"/>
                    <a:pt x="247" y="0"/>
                    <a:pt x="242" y="0"/>
                  </a:cubicBezTo>
                  <a:cubicBezTo>
                    <a:pt x="233" y="0"/>
                    <a:pt x="233" y="0"/>
                    <a:pt x="233" y="0"/>
                  </a:cubicBezTo>
                  <a:cubicBezTo>
                    <a:pt x="228" y="0"/>
                    <a:pt x="224" y="4"/>
                    <a:pt x="224" y="8"/>
                  </a:cubicBezTo>
                  <a:cubicBezTo>
                    <a:pt x="224" y="61"/>
                    <a:pt x="224" y="61"/>
                    <a:pt x="224" y="61"/>
                  </a:cubicBezTo>
                  <a:cubicBezTo>
                    <a:pt x="224" y="66"/>
                    <a:pt x="228" y="69"/>
                    <a:pt x="233" y="69"/>
                  </a:cubicBezTo>
                  <a:cubicBezTo>
                    <a:pt x="242" y="69"/>
                    <a:pt x="242" y="69"/>
                    <a:pt x="242" y="69"/>
                  </a:cubicBezTo>
                  <a:cubicBezTo>
                    <a:pt x="247" y="69"/>
                    <a:pt x="250" y="66"/>
                    <a:pt x="250" y="61"/>
                  </a:cubicBezTo>
                  <a:cubicBezTo>
                    <a:pt x="250" y="8"/>
                    <a:pt x="250" y="8"/>
                    <a:pt x="250" y="8"/>
                  </a:cubicBezTo>
                  <a:cubicBezTo>
                    <a:pt x="250" y="8"/>
                    <a:pt x="250" y="8"/>
                    <a:pt x="250" y="8"/>
                  </a:cubicBezTo>
                  <a:close/>
                  <a:moveTo>
                    <a:pt x="300" y="8"/>
                  </a:moveTo>
                  <a:cubicBezTo>
                    <a:pt x="300" y="4"/>
                    <a:pt x="297" y="0"/>
                    <a:pt x="292" y="0"/>
                  </a:cubicBezTo>
                  <a:cubicBezTo>
                    <a:pt x="282" y="0"/>
                    <a:pt x="282" y="0"/>
                    <a:pt x="282" y="0"/>
                  </a:cubicBezTo>
                  <a:cubicBezTo>
                    <a:pt x="278" y="0"/>
                    <a:pt x="274" y="4"/>
                    <a:pt x="274" y="8"/>
                  </a:cubicBezTo>
                  <a:cubicBezTo>
                    <a:pt x="274" y="61"/>
                    <a:pt x="274" y="61"/>
                    <a:pt x="274" y="61"/>
                  </a:cubicBezTo>
                  <a:cubicBezTo>
                    <a:pt x="274" y="66"/>
                    <a:pt x="278" y="69"/>
                    <a:pt x="282" y="69"/>
                  </a:cubicBezTo>
                  <a:cubicBezTo>
                    <a:pt x="292" y="69"/>
                    <a:pt x="292" y="69"/>
                    <a:pt x="292" y="69"/>
                  </a:cubicBezTo>
                  <a:cubicBezTo>
                    <a:pt x="297" y="69"/>
                    <a:pt x="300" y="66"/>
                    <a:pt x="300" y="61"/>
                  </a:cubicBezTo>
                  <a:cubicBezTo>
                    <a:pt x="300" y="8"/>
                    <a:pt x="300" y="8"/>
                    <a:pt x="300" y="8"/>
                  </a:cubicBezTo>
                  <a:cubicBezTo>
                    <a:pt x="300" y="8"/>
                    <a:pt x="300" y="8"/>
                    <a:pt x="300" y="8"/>
                  </a:cubicBezTo>
                  <a:close/>
                  <a:moveTo>
                    <a:pt x="61" y="149"/>
                  </a:moveTo>
                  <a:cubicBezTo>
                    <a:pt x="66" y="149"/>
                    <a:pt x="69" y="145"/>
                    <a:pt x="69" y="140"/>
                  </a:cubicBezTo>
                  <a:cubicBezTo>
                    <a:pt x="69" y="131"/>
                    <a:pt x="69" y="131"/>
                    <a:pt x="69" y="131"/>
                  </a:cubicBezTo>
                  <a:cubicBezTo>
                    <a:pt x="69" y="126"/>
                    <a:pt x="66" y="122"/>
                    <a:pt x="61" y="122"/>
                  </a:cubicBezTo>
                  <a:cubicBezTo>
                    <a:pt x="8" y="122"/>
                    <a:pt x="8" y="122"/>
                    <a:pt x="8" y="122"/>
                  </a:cubicBezTo>
                  <a:cubicBezTo>
                    <a:pt x="4" y="122"/>
                    <a:pt x="0" y="126"/>
                    <a:pt x="0" y="131"/>
                  </a:cubicBezTo>
                  <a:cubicBezTo>
                    <a:pt x="0" y="140"/>
                    <a:pt x="0" y="140"/>
                    <a:pt x="0" y="140"/>
                  </a:cubicBezTo>
                  <a:cubicBezTo>
                    <a:pt x="0" y="145"/>
                    <a:pt x="4" y="149"/>
                    <a:pt x="8" y="149"/>
                  </a:cubicBezTo>
                  <a:cubicBezTo>
                    <a:pt x="61" y="149"/>
                    <a:pt x="61" y="149"/>
                    <a:pt x="61" y="149"/>
                  </a:cubicBezTo>
                  <a:cubicBezTo>
                    <a:pt x="61" y="149"/>
                    <a:pt x="61" y="149"/>
                    <a:pt x="61" y="149"/>
                  </a:cubicBezTo>
                  <a:close/>
                  <a:moveTo>
                    <a:pt x="61" y="199"/>
                  </a:moveTo>
                  <a:cubicBezTo>
                    <a:pt x="66" y="199"/>
                    <a:pt x="69" y="195"/>
                    <a:pt x="69" y="190"/>
                  </a:cubicBezTo>
                  <a:cubicBezTo>
                    <a:pt x="69" y="181"/>
                    <a:pt x="69" y="181"/>
                    <a:pt x="69" y="181"/>
                  </a:cubicBezTo>
                  <a:cubicBezTo>
                    <a:pt x="69" y="176"/>
                    <a:pt x="66" y="172"/>
                    <a:pt x="61" y="172"/>
                  </a:cubicBezTo>
                  <a:cubicBezTo>
                    <a:pt x="8" y="172"/>
                    <a:pt x="8" y="172"/>
                    <a:pt x="8" y="172"/>
                  </a:cubicBezTo>
                  <a:cubicBezTo>
                    <a:pt x="4" y="172"/>
                    <a:pt x="0" y="176"/>
                    <a:pt x="0" y="181"/>
                  </a:cubicBezTo>
                  <a:cubicBezTo>
                    <a:pt x="0" y="190"/>
                    <a:pt x="0" y="190"/>
                    <a:pt x="0" y="190"/>
                  </a:cubicBezTo>
                  <a:cubicBezTo>
                    <a:pt x="0" y="195"/>
                    <a:pt x="4" y="199"/>
                    <a:pt x="8" y="199"/>
                  </a:cubicBezTo>
                  <a:cubicBezTo>
                    <a:pt x="61" y="199"/>
                    <a:pt x="61" y="199"/>
                    <a:pt x="61" y="199"/>
                  </a:cubicBezTo>
                  <a:cubicBezTo>
                    <a:pt x="61" y="199"/>
                    <a:pt x="61" y="199"/>
                    <a:pt x="61" y="199"/>
                  </a:cubicBezTo>
                  <a:close/>
                  <a:moveTo>
                    <a:pt x="61" y="249"/>
                  </a:moveTo>
                  <a:cubicBezTo>
                    <a:pt x="66" y="249"/>
                    <a:pt x="69" y="246"/>
                    <a:pt x="69" y="241"/>
                  </a:cubicBezTo>
                  <a:cubicBezTo>
                    <a:pt x="69" y="232"/>
                    <a:pt x="69" y="232"/>
                    <a:pt x="69" y="232"/>
                  </a:cubicBezTo>
                  <a:cubicBezTo>
                    <a:pt x="69" y="227"/>
                    <a:pt x="66" y="223"/>
                    <a:pt x="61" y="223"/>
                  </a:cubicBezTo>
                  <a:cubicBezTo>
                    <a:pt x="8" y="223"/>
                    <a:pt x="8" y="223"/>
                    <a:pt x="8" y="223"/>
                  </a:cubicBezTo>
                  <a:cubicBezTo>
                    <a:pt x="4" y="223"/>
                    <a:pt x="0" y="227"/>
                    <a:pt x="0" y="232"/>
                  </a:cubicBezTo>
                  <a:cubicBezTo>
                    <a:pt x="0" y="241"/>
                    <a:pt x="0" y="241"/>
                    <a:pt x="0" y="241"/>
                  </a:cubicBezTo>
                  <a:cubicBezTo>
                    <a:pt x="0" y="246"/>
                    <a:pt x="4" y="249"/>
                    <a:pt x="8" y="249"/>
                  </a:cubicBezTo>
                  <a:cubicBezTo>
                    <a:pt x="61" y="249"/>
                    <a:pt x="61" y="249"/>
                    <a:pt x="61" y="249"/>
                  </a:cubicBezTo>
                  <a:cubicBezTo>
                    <a:pt x="61" y="249"/>
                    <a:pt x="61" y="249"/>
                    <a:pt x="61" y="249"/>
                  </a:cubicBezTo>
                  <a:close/>
                  <a:moveTo>
                    <a:pt x="61" y="299"/>
                  </a:moveTo>
                  <a:cubicBezTo>
                    <a:pt x="66" y="299"/>
                    <a:pt x="69" y="295"/>
                    <a:pt x="69" y="291"/>
                  </a:cubicBezTo>
                  <a:cubicBezTo>
                    <a:pt x="69" y="281"/>
                    <a:pt x="69" y="281"/>
                    <a:pt x="69" y="281"/>
                  </a:cubicBezTo>
                  <a:cubicBezTo>
                    <a:pt x="69" y="277"/>
                    <a:pt x="66" y="273"/>
                    <a:pt x="61" y="273"/>
                  </a:cubicBezTo>
                  <a:cubicBezTo>
                    <a:pt x="8" y="273"/>
                    <a:pt x="8" y="273"/>
                    <a:pt x="8" y="273"/>
                  </a:cubicBezTo>
                  <a:cubicBezTo>
                    <a:pt x="4" y="273"/>
                    <a:pt x="0" y="277"/>
                    <a:pt x="0" y="281"/>
                  </a:cubicBezTo>
                  <a:cubicBezTo>
                    <a:pt x="0" y="291"/>
                    <a:pt x="0" y="291"/>
                    <a:pt x="0" y="291"/>
                  </a:cubicBezTo>
                  <a:cubicBezTo>
                    <a:pt x="0" y="295"/>
                    <a:pt x="4" y="299"/>
                    <a:pt x="8" y="299"/>
                  </a:cubicBezTo>
                  <a:cubicBezTo>
                    <a:pt x="61" y="299"/>
                    <a:pt x="61" y="299"/>
                    <a:pt x="61" y="299"/>
                  </a:cubicBezTo>
                  <a:cubicBezTo>
                    <a:pt x="61" y="299"/>
                    <a:pt x="61" y="299"/>
                    <a:pt x="61" y="299"/>
                  </a:cubicBezTo>
                  <a:close/>
                  <a:moveTo>
                    <a:pt x="150" y="362"/>
                  </a:moveTo>
                  <a:cubicBezTo>
                    <a:pt x="150" y="357"/>
                    <a:pt x="146" y="354"/>
                    <a:pt x="141" y="354"/>
                  </a:cubicBezTo>
                  <a:cubicBezTo>
                    <a:pt x="132" y="354"/>
                    <a:pt x="132" y="354"/>
                    <a:pt x="132" y="354"/>
                  </a:cubicBezTo>
                  <a:cubicBezTo>
                    <a:pt x="127" y="354"/>
                    <a:pt x="123" y="357"/>
                    <a:pt x="123" y="362"/>
                  </a:cubicBezTo>
                  <a:cubicBezTo>
                    <a:pt x="123" y="414"/>
                    <a:pt x="123" y="414"/>
                    <a:pt x="123" y="414"/>
                  </a:cubicBezTo>
                  <a:cubicBezTo>
                    <a:pt x="123" y="419"/>
                    <a:pt x="127" y="423"/>
                    <a:pt x="132" y="423"/>
                  </a:cubicBezTo>
                  <a:cubicBezTo>
                    <a:pt x="141" y="423"/>
                    <a:pt x="141" y="423"/>
                    <a:pt x="141" y="423"/>
                  </a:cubicBezTo>
                  <a:cubicBezTo>
                    <a:pt x="146" y="423"/>
                    <a:pt x="150" y="419"/>
                    <a:pt x="150" y="414"/>
                  </a:cubicBezTo>
                  <a:cubicBezTo>
                    <a:pt x="150" y="362"/>
                    <a:pt x="150" y="362"/>
                    <a:pt x="150" y="362"/>
                  </a:cubicBezTo>
                  <a:cubicBezTo>
                    <a:pt x="150" y="362"/>
                    <a:pt x="150" y="362"/>
                    <a:pt x="150" y="362"/>
                  </a:cubicBezTo>
                  <a:close/>
                  <a:moveTo>
                    <a:pt x="200" y="362"/>
                  </a:moveTo>
                  <a:cubicBezTo>
                    <a:pt x="200" y="357"/>
                    <a:pt x="196" y="354"/>
                    <a:pt x="192" y="354"/>
                  </a:cubicBezTo>
                  <a:cubicBezTo>
                    <a:pt x="182" y="354"/>
                    <a:pt x="182" y="354"/>
                    <a:pt x="182" y="354"/>
                  </a:cubicBezTo>
                  <a:cubicBezTo>
                    <a:pt x="177" y="354"/>
                    <a:pt x="174" y="357"/>
                    <a:pt x="174" y="362"/>
                  </a:cubicBezTo>
                  <a:cubicBezTo>
                    <a:pt x="174" y="414"/>
                    <a:pt x="174" y="414"/>
                    <a:pt x="174" y="414"/>
                  </a:cubicBezTo>
                  <a:cubicBezTo>
                    <a:pt x="174" y="419"/>
                    <a:pt x="177" y="423"/>
                    <a:pt x="182" y="423"/>
                  </a:cubicBezTo>
                  <a:cubicBezTo>
                    <a:pt x="192" y="423"/>
                    <a:pt x="192" y="423"/>
                    <a:pt x="192" y="423"/>
                  </a:cubicBezTo>
                  <a:cubicBezTo>
                    <a:pt x="196" y="423"/>
                    <a:pt x="200" y="419"/>
                    <a:pt x="200" y="414"/>
                  </a:cubicBezTo>
                  <a:cubicBezTo>
                    <a:pt x="200" y="362"/>
                    <a:pt x="200" y="362"/>
                    <a:pt x="200" y="362"/>
                  </a:cubicBezTo>
                  <a:cubicBezTo>
                    <a:pt x="200" y="362"/>
                    <a:pt x="200" y="362"/>
                    <a:pt x="200" y="362"/>
                  </a:cubicBezTo>
                  <a:close/>
                  <a:moveTo>
                    <a:pt x="250" y="362"/>
                  </a:moveTo>
                  <a:cubicBezTo>
                    <a:pt x="250" y="357"/>
                    <a:pt x="247" y="354"/>
                    <a:pt x="242" y="354"/>
                  </a:cubicBezTo>
                  <a:cubicBezTo>
                    <a:pt x="233" y="354"/>
                    <a:pt x="233" y="354"/>
                    <a:pt x="233" y="354"/>
                  </a:cubicBezTo>
                  <a:cubicBezTo>
                    <a:pt x="228" y="354"/>
                    <a:pt x="224" y="357"/>
                    <a:pt x="224" y="362"/>
                  </a:cubicBezTo>
                  <a:cubicBezTo>
                    <a:pt x="224" y="414"/>
                    <a:pt x="224" y="414"/>
                    <a:pt x="224" y="414"/>
                  </a:cubicBezTo>
                  <a:cubicBezTo>
                    <a:pt x="224" y="419"/>
                    <a:pt x="228" y="423"/>
                    <a:pt x="233" y="423"/>
                  </a:cubicBezTo>
                  <a:cubicBezTo>
                    <a:pt x="242" y="423"/>
                    <a:pt x="242" y="423"/>
                    <a:pt x="242" y="423"/>
                  </a:cubicBezTo>
                  <a:cubicBezTo>
                    <a:pt x="247" y="423"/>
                    <a:pt x="250" y="419"/>
                    <a:pt x="250" y="414"/>
                  </a:cubicBezTo>
                  <a:cubicBezTo>
                    <a:pt x="250" y="362"/>
                    <a:pt x="250" y="362"/>
                    <a:pt x="250" y="362"/>
                  </a:cubicBezTo>
                  <a:cubicBezTo>
                    <a:pt x="250" y="362"/>
                    <a:pt x="250" y="362"/>
                    <a:pt x="250" y="362"/>
                  </a:cubicBezTo>
                  <a:close/>
                  <a:moveTo>
                    <a:pt x="300" y="362"/>
                  </a:moveTo>
                  <a:cubicBezTo>
                    <a:pt x="300" y="357"/>
                    <a:pt x="297" y="354"/>
                    <a:pt x="292" y="354"/>
                  </a:cubicBezTo>
                  <a:cubicBezTo>
                    <a:pt x="282" y="354"/>
                    <a:pt x="282" y="354"/>
                    <a:pt x="282" y="354"/>
                  </a:cubicBezTo>
                  <a:cubicBezTo>
                    <a:pt x="278" y="354"/>
                    <a:pt x="274" y="357"/>
                    <a:pt x="274" y="362"/>
                  </a:cubicBezTo>
                  <a:cubicBezTo>
                    <a:pt x="274" y="414"/>
                    <a:pt x="274" y="414"/>
                    <a:pt x="274" y="414"/>
                  </a:cubicBezTo>
                  <a:cubicBezTo>
                    <a:pt x="274" y="419"/>
                    <a:pt x="278" y="423"/>
                    <a:pt x="282" y="423"/>
                  </a:cubicBezTo>
                  <a:cubicBezTo>
                    <a:pt x="292" y="423"/>
                    <a:pt x="292" y="423"/>
                    <a:pt x="292" y="423"/>
                  </a:cubicBezTo>
                  <a:cubicBezTo>
                    <a:pt x="297" y="423"/>
                    <a:pt x="300" y="419"/>
                    <a:pt x="300" y="414"/>
                  </a:cubicBezTo>
                  <a:cubicBezTo>
                    <a:pt x="300" y="362"/>
                    <a:pt x="300" y="362"/>
                    <a:pt x="300" y="362"/>
                  </a:cubicBezTo>
                  <a:cubicBezTo>
                    <a:pt x="300" y="362"/>
                    <a:pt x="300" y="362"/>
                    <a:pt x="300" y="362"/>
                  </a:cubicBezTo>
                  <a:close/>
                  <a:moveTo>
                    <a:pt x="337" y="78"/>
                  </a:moveTo>
                  <a:cubicBezTo>
                    <a:pt x="337" y="78"/>
                    <a:pt x="337" y="78"/>
                    <a:pt x="87" y="78"/>
                  </a:cubicBezTo>
                  <a:cubicBezTo>
                    <a:pt x="82" y="78"/>
                    <a:pt x="78" y="81"/>
                    <a:pt x="78" y="86"/>
                  </a:cubicBezTo>
                  <a:cubicBezTo>
                    <a:pt x="78" y="86"/>
                    <a:pt x="78" y="86"/>
                    <a:pt x="78" y="335"/>
                  </a:cubicBezTo>
                  <a:cubicBezTo>
                    <a:pt x="78" y="340"/>
                    <a:pt x="82" y="344"/>
                    <a:pt x="87" y="344"/>
                  </a:cubicBezTo>
                  <a:cubicBezTo>
                    <a:pt x="87" y="344"/>
                    <a:pt x="87" y="344"/>
                    <a:pt x="337" y="344"/>
                  </a:cubicBezTo>
                  <a:cubicBezTo>
                    <a:pt x="342" y="344"/>
                    <a:pt x="345" y="340"/>
                    <a:pt x="345" y="335"/>
                  </a:cubicBezTo>
                  <a:cubicBezTo>
                    <a:pt x="345" y="335"/>
                    <a:pt x="345" y="335"/>
                    <a:pt x="345" y="86"/>
                  </a:cubicBezTo>
                  <a:cubicBezTo>
                    <a:pt x="345" y="81"/>
                    <a:pt x="342" y="78"/>
                    <a:pt x="337" y="78"/>
                  </a:cubicBezTo>
                  <a:close/>
                  <a:moveTo>
                    <a:pt x="121" y="140"/>
                  </a:moveTo>
                  <a:cubicBezTo>
                    <a:pt x="111" y="140"/>
                    <a:pt x="102" y="131"/>
                    <a:pt x="102" y="121"/>
                  </a:cubicBezTo>
                  <a:cubicBezTo>
                    <a:pt x="102" y="110"/>
                    <a:pt x="111" y="102"/>
                    <a:pt x="121" y="102"/>
                  </a:cubicBezTo>
                  <a:cubicBezTo>
                    <a:pt x="132" y="102"/>
                    <a:pt x="140" y="110"/>
                    <a:pt x="140" y="121"/>
                  </a:cubicBezTo>
                  <a:cubicBezTo>
                    <a:pt x="140" y="131"/>
                    <a:pt x="132" y="140"/>
                    <a:pt x="121" y="14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620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 presetClass="entr" presetSubtype="0" fill="hold" nodeType="withEffect">
                                  <p:stCondLst>
                                    <p:cond delay="500"/>
                                  </p:stCondLst>
                                  <p:childTnLst>
                                    <p:set>
                                      <p:cBhvr>
                                        <p:cTn id="13" dur="1" fill="hold">
                                          <p:stCondLst>
                                            <p:cond delay="9"/>
                                          </p:stCondLst>
                                        </p:cTn>
                                        <p:tgtEl>
                                          <p:spTgt spid="20"/>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20"/>
                                        </p:tgtEl>
                                      </p:cBhvr>
                                      <p:by x="0" y="0"/>
                                    </p:animScale>
                                  </p:childTnLst>
                                </p:cTn>
                              </p:par>
                              <p:par>
                                <p:cTn id="16" presetID="1" presetClass="entr" presetSubtype="0" fill="hold" nodeType="withEffect">
                                  <p:stCondLst>
                                    <p:cond delay="800"/>
                                  </p:stCondLst>
                                  <p:childTnLst>
                                    <p:set>
                                      <p:cBhvr>
                                        <p:cTn id="17" dur="1" fill="hold">
                                          <p:stCondLst>
                                            <p:cond delay="9"/>
                                          </p:stCondLst>
                                        </p:cTn>
                                        <p:tgtEl>
                                          <p:spTgt spid="21"/>
                                        </p:tgtEl>
                                        <p:attrNameLst>
                                          <p:attrName>style.visibility</p:attrName>
                                        </p:attrNameLst>
                                      </p:cBhvr>
                                      <p:to>
                                        <p:strVal val="visible"/>
                                      </p:to>
                                    </p:set>
                                  </p:childTnLst>
                                </p:cTn>
                              </p:par>
                              <p:par>
                                <p:cTn id="18" presetID="6" presetClass="emph" presetSubtype="0" accel="100000" autoRev="1" fill="hold" nodeType="withEffect">
                                  <p:stCondLst>
                                    <p:cond delay="300"/>
                                  </p:stCondLst>
                                  <p:childTnLst>
                                    <p:animScale>
                                      <p:cBhvr>
                                        <p:cTn id="19" dur="500" fill="hold"/>
                                        <p:tgtEl>
                                          <p:spTgt spid="21"/>
                                        </p:tgtEl>
                                      </p:cBhvr>
                                      <p:by x="0" y="0"/>
                                    </p:animScale>
                                  </p:childTnLst>
                                </p:cTn>
                              </p:par>
                              <p:par>
                                <p:cTn id="20" presetID="1" presetClass="entr" presetSubtype="0" fill="hold" nodeType="withEffect">
                                  <p:stCondLst>
                                    <p:cond delay="1000"/>
                                  </p:stCondLst>
                                  <p:childTnLst>
                                    <p:set>
                                      <p:cBhvr>
                                        <p:cTn id="21" dur="1" fill="hold">
                                          <p:stCondLst>
                                            <p:cond delay="9"/>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500" fill="hold"/>
                                        <p:tgtEl>
                                          <p:spTgt spid="5"/>
                                        </p:tgtEl>
                                      </p:cBhvr>
                                      <p:by x="0" y="0"/>
                                    </p:animScale>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35" presetClass="path" presetSubtype="0" decel="100000" fill="hold" grpId="1" nodeType="withEffect">
                                  <p:stCondLst>
                                    <p:cond delay="0"/>
                                  </p:stCondLst>
                                  <p:childTnLst>
                                    <p:animMotion origin="layout" path="M 0.04685 -3.10486E-6 L -4.01583E-6 -3.10486E-6 " pathEditMode="relative" rAng="0" ptsTypes="AA">
                                      <p:cBhvr>
                                        <p:cTn id="29" dur="500" fill="hold"/>
                                        <p:tgtEl>
                                          <p:spTgt spid="8"/>
                                        </p:tgtEl>
                                        <p:attrNameLst>
                                          <p:attrName>ppt_x</p:attrName>
                                          <p:attrName>ppt_y</p:attrName>
                                        </p:attrNameLst>
                                      </p:cBhvr>
                                      <p:rCtr x="-2349" y="0"/>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35" presetClass="path" presetSubtype="0" decel="100000" fill="hold" grpId="1" nodeType="withEffect">
                                  <p:stCondLst>
                                    <p:cond delay="0"/>
                                  </p:stCondLst>
                                  <p:childTnLst>
                                    <p:animMotion origin="layout" path="M 0.06255 4.41217E-6 L -4.56982E-7 4.41217E-6 " pathEditMode="relative" rAng="0" ptsTypes="AA">
                                      <p:cBhvr>
                                        <p:cTn id="34" dur="500" fill="hold"/>
                                        <p:tgtEl>
                                          <p:spTgt spid="7"/>
                                        </p:tgtEl>
                                        <p:attrNameLst>
                                          <p:attrName>ppt_x</p:attrName>
                                          <p:attrName>ppt_y</p:attrName>
                                        </p:attrNameLst>
                                      </p:cBhvr>
                                      <p:rCtr x="-3127" y="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grpId="1" nodeType="withEffect">
                                  <p:stCondLst>
                                    <p:cond delay="0"/>
                                  </p:stCondLst>
                                  <p:childTnLst>
                                    <p:animMotion origin="layout" path="M 0.06255 1.39355E-6 L -3.65075E-6 1.39355E-6 " pathEditMode="relative" rAng="0" ptsTypes="AA">
                                      <p:cBhvr>
                                        <p:cTn id="39" dur="500" fill="hold"/>
                                        <p:tgtEl>
                                          <p:spTgt spid="6"/>
                                        </p:tgtEl>
                                        <p:attrNameLst>
                                          <p:attrName>ppt_x</p:attrName>
                                          <p:attrName>ppt_y</p:attrName>
                                        </p:attrNameLst>
                                      </p:cBhvr>
                                      <p:rCtr x="-31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SMP vs MPP </a:t>
            </a:r>
          </a:p>
        </p:txBody>
      </p:sp>
      <p:sp>
        <p:nvSpPr>
          <p:cNvPr id="2" name="Text Placeholder 1"/>
          <p:cNvSpPr>
            <a:spLocks noGrp="1"/>
          </p:cNvSpPr>
          <p:nvPr>
            <p:ph type="body" sz="quarter" idx="10"/>
          </p:nvPr>
        </p:nvSpPr>
        <p:spPr>
          <a:xfrm>
            <a:off x="274638" y="1472405"/>
            <a:ext cx="11887199" cy="800219"/>
          </a:xfrm>
        </p:spPr>
        <p:txBody>
          <a:bodyPr/>
          <a:lstStyle/>
          <a:p>
            <a:pPr marL="342900" indent="-342900">
              <a:buFont typeface="Arial" panose="020B0604020202020204" pitchFamily="34" charset="0"/>
              <a:buChar char="•"/>
            </a:pPr>
            <a:r>
              <a:rPr lang="en-GB" sz="2000" dirty="0">
                <a:solidFill>
                  <a:schemeClr val="bg1"/>
                </a:solidFill>
              </a:rPr>
              <a:t>Symmetric Multi-Processing access single shared memory, scale up (classic SQL)</a:t>
            </a:r>
          </a:p>
          <a:p>
            <a:pPr marL="342900" indent="-342900">
              <a:buFont typeface="Arial" panose="020B0604020202020204" pitchFamily="34" charset="0"/>
              <a:buChar char="•"/>
            </a:pPr>
            <a:r>
              <a:rPr lang="en-GB" sz="2000" dirty="0">
                <a:solidFill>
                  <a:schemeClr val="bg1"/>
                </a:solidFill>
              </a:rPr>
              <a:t>Multi Parallel-Processing, shared nothing (Data warehouse)</a:t>
            </a:r>
          </a:p>
        </p:txBody>
      </p:sp>
      <p:pic>
        <p:nvPicPr>
          <p:cNvPr id="4" name="Picture 3"/>
          <p:cNvPicPr>
            <a:picLocks noChangeAspect="1"/>
          </p:cNvPicPr>
          <p:nvPr/>
        </p:nvPicPr>
        <p:blipFill>
          <a:blip r:embed="rId2"/>
          <a:stretch>
            <a:fillRect/>
          </a:stretch>
        </p:blipFill>
        <p:spPr>
          <a:xfrm>
            <a:off x="808037" y="2506662"/>
            <a:ext cx="10818483" cy="4038600"/>
          </a:xfrm>
          <a:prstGeom prst="rect">
            <a:avLst/>
          </a:prstGeom>
        </p:spPr>
      </p:pic>
    </p:spTree>
    <p:extLst>
      <p:ext uri="{BB962C8B-B14F-4D97-AF65-F5344CB8AC3E}">
        <p14:creationId xmlns:p14="http://schemas.microsoft.com/office/powerpoint/2010/main" val="13536756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4800" dirty="0"/>
              <a:t>Query unstructured data via </a:t>
            </a:r>
            <a:r>
              <a:rPr lang="en-GB" sz="4800" dirty="0" err="1"/>
              <a:t>Polybase</a:t>
            </a:r>
            <a:r>
              <a:rPr lang="en-GB" sz="4800" dirty="0"/>
              <a:t>/T-SQL</a:t>
            </a:r>
          </a:p>
        </p:txBody>
      </p:sp>
      <p:pic>
        <p:nvPicPr>
          <p:cNvPr id="5" name="Picture 4"/>
          <p:cNvPicPr>
            <a:picLocks noChangeAspect="1"/>
          </p:cNvPicPr>
          <p:nvPr/>
        </p:nvPicPr>
        <p:blipFill>
          <a:blip r:embed="rId2"/>
          <a:stretch>
            <a:fillRect/>
          </a:stretch>
        </p:blipFill>
        <p:spPr>
          <a:xfrm>
            <a:off x="337557" y="1897062"/>
            <a:ext cx="11827859" cy="4572000"/>
          </a:xfrm>
          <a:prstGeom prst="rect">
            <a:avLst/>
          </a:prstGeom>
        </p:spPr>
      </p:pic>
    </p:spTree>
    <p:extLst>
      <p:ext uri="{BB962C8B-B14F-4D97-AF65-F5344CB8AC3E}">
        <p14:creationId xmlns:p14="http://schemas.microsoft.com/office/powerpoint/2010/main" val="22870323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146011" y="3475885"/>
            <a:ext cx="8289582" cy="3180200"/>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itle 1"/>
          <p:cNvSpPr txBox="1">
            <a:spLocks/>
          </p:cNvSpPr>
          <p:nvPr/>
        </p:nvSpPr>
        <p:spPr>
          <a:xfrm>
            <a:off x="275481" y="45853"/>
            <a:ext cx="11887878" cy="917575"/>
          </a:xfrm>
          <a:prstGeom prst="rect">
            <a:avLst/>
          </a:prstGeom>
        </p:spPr>
        <p:txBody>
          <a:bodyPr vert="horz" wrap="square" lIns="149217" tIns="93260" rIns="149217" bIns="9326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r>
              <a:rPr kumimoji="0" lang="en-GB" sz="4800" b="0" i="0" u="none" strike="noStrike" kern="1200" cap="none" spc="-100" normalizeH="0" baseline="0" noProof="0" dirty="0">
                <a:ln w="3175">
                  <a:noFill/>
                </a:ln>
                <a:solidFill>
                  <a:schemeClr val="accent2"/>
                </a:solidFill>
                <a:effectLst/>
                <a:uLnTx/>
                <a:uFillTx/>
                <a:latin typeface="+mj-lt"/>
                <a:ea typeface="+mn-ea"/>
                <a:cs typeface="Segoe UI" pitchFamily="34" charset="0"/>
              </a:rPr>
              <a:t>Data Warehouse Units (DWUs)</a:t>
            </a:r>
            <a:endParaRPr kumimoji="0" lang="en-US" sz="4488" b="0" i="0" u="none" strike="noStrike" kern="1200" cap="none" spc="-100" normalizeH="0" baseline="0" noProof="0" dirty="0">
              <a:ln w="3175">
                <a:noFill/>
              </a:ln>
              <a:solidFill>
                <a:srgbClr val="0070C0"/>
              </a:solidFill>
              <a:effectLst/>
              <a:uLnTx/>
              <a:uFillTx/>
              <a:latin typeface="+mj-lt"/>
              <a:ea typeface="+mn-ea"/>
              <a:cs typeface="Segoe UI" pitchFamily="34" charset="0"/>
            </a:endParaRPr>
          </a:p>
        </p:txBody>
      </p:sp>
      <p:sp>
        <p:nvSpPr>
          <p:cNvPr id="23" name="Rectangle 22"/>
          <p:cNvSpPr/>
          <p:nvPr/>
        </p:nvSpPr>
        <p:spPr>
          <a:xfrm>
            <a:off x="4146011" y="1314076"/>
            <a:ext cx="8289582" cy="10494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39891" rIns="186521" bIns="139891" rtlCol="0" anchor="ctr">
            <a:noAutofit/>
          </a:bodyPr>
          <a:lstStyle/>
          <a:p>
            <a:pPr marL="582873" marR="0" lvl="0" indent="0" defTabSz="914400" eaLnBrk="1" fontAlgn="auto" latinLnBrk="0" hangingPunct="1">
              <a:lnSpc>
                <a:spcPts val="2448"/>
              </a:lnSpc>
              <a:spcBef>
                <a:spcPts val="0"/>
              </a:spcBef>
              <a:spcAft>
                <a:spcPts val="0"/>
              </a:spcAft>
              <a:buClrTx/>
              <a:buSzTx/>
              <a:buFontTx/>
              <a:buNone/>
              <a:tabLst/>
              <a:defRPr/>
            </a:pPr>
            <a:r>
              <a:rPr kumimoji="0" lang="en-GB" sz="2040" b="0" i="0" u="none" strike="noStrike" kern="0" cap="none" spc="0" normalizeH="0" baseline="0" noProof="0" dirty="0">
                <a:ln>
                  <a:noFill/>
                </a:ln>
                <a:solidFill>
                  <a:sysClr val="windowText" lastClr="000000"/>
                </a:solidFill>
                <a:effectLst/>
                <a:uLnTx/>
                <a:uFillTx/>
                <a:latin typeface="+mj-lt"/>
              </a:rPr>
              <a:t>Number of records that can be loaded into the data warehouse per second</a:t>
            </a:r>
            <a:endParaRPr kumimoji="0" lang="en-US" sz="2040" b="0" i="0" u="none" strike="noStrike" kern="0" cap="none" spc="0" normalizeH="0" baseline="0" noProof="0" dirty="0">
              <a:ln>
                <a:noFill/>
              </a:ln>
              <a:solidFill>
                <a:sysClr val="windowText" lastClr="000000"/>
              </a:solidFill>
              <a:effectLst/>
              <a:uLnTx/>
              <a:uFillTx/>
              <a:latin typeface="+mj-lt"/>
            </a:endParaRPr>
          </a:p>
        </p:txBody>
      </p:sp>
      <p:sp>
        <p:nvSpPr>
          <p:cNvPr id="24" name="Rectangle 23"/>
          <p:cNvSpPr/>
          <p:nvPr/>
        </p:nvSpPr>
        <p:spPr>
          <a:xfrm>
            <a:off x="4146011" y="2422043"/>
            <a:ext cx="8289582" cy="10538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39891" rIns="186521" bIns="139891" rtlCol="0" anchor="ctr">
            <a:noAutofit/>
          </a:bodyPr>
          <a:lstStyle/>
          <a:p>
            <a:pPr marL="582873" marR="0" lvl="0" indent="0" defTabSz="914400" eaLnBrk="1" fontAlgn="auto" latinLnBrk="0" hangingPunct="1">
              <a:lnSpc>
                <a:spcPts val="2448"/>
              </a:lnSpc>
              <a:spcBef>
                <a:spcPts val="0"/>
              </a:spcBef>
              <a:spcAft>
                <a:spcPts val="0"/>
              </a:spcAft>
              <a:buClrTx/>
              <a:buSzTx/>
              <a:buFontTx/>
              <a:buNone/>
              <a:tabLst/>
              <a:defRPr/>
            </a:pPr>
            <a:r>
              <a:rPr kumimoji="0" lang="en-GB" sz="2040" b="0" i="0" u="none" strike="noStrike" kern="0" cap="none" spc="0" normalizeH="0" baseline="0" noProof="0" dirty="0">
                <a:ln>
                  <a:noFill/>
                </a:ln>
                <a:solidFill>
                  <a:sysClr val="windowText" lastClr="000000"/>
                </a:solidFill>
                <a:effectLst/>
                <a:uLnTx/>
                <a:uFillTx/>
                <a:latin typeface="+mj-lt"/>
              </a:rPr>
              <a:t>Number of records that can be sequentially retrieved from the data warehouse per second</a:t>
            </a:r>
            <a:endParaRPr kumimoji="0" lang="en-US" sz="2040" b="0" i="0" u="none" strike="noStrike" kern="0" cap="none" spc="0" normalizeH="0" baseline="0" noProof="0" dirty="0">
              <a:ln>
                <a:noFill/>
              </a:ln>
              <a:solidFill>
                <a:sysClr val="windowText" lastClr="000000"/>
              </a:solidFill>
              <a:effectLst/>
              <a:uLnTx/>
              <a:uFillTx/>
              <a:latin typeface="+mj-lt"/>
            </a:endParaRPr>
          </a:p>
        </p:txBody>
      </p:sp>
      <p:grpSp>
        <p:nvGrpSpPr>
          <p:cNvPr id="27" name="Group 38"/>
          <p:cNvGrpSpPr>
            <a:grpSpLocks/>
          </p:cNvGrpSpPr>
          <p:nvPr/>
        </p:nvGrpSpPr>
        <p:grpSpPr bwMode="auto">
          <a:xfrm>
            <a:off x="4378256" y="1536191"/>
            <a:ext cx="605194" cy="605194"/>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grpSp>
      <p:grpSp>
        <p:nvGrpSpPr>
          <p:cNvPr id="38" name="Group 38"/>
          <p:cNvGrpSpPr>
            <a:grpSpLocks/>
          </p:cNvGrpSpPr>
          <p:nvPr/>
        </p:nvGrpSpPr>
        <p:grpSpPr bwMode="auto">
          <a:xfrm>
            <a:off x="4378256" y="2646368"/>
            <a:ext cx="605194" cy="605194"/>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grpSp>
      <p:grpSp>
        <p:nvGrpSpPr>
          <p:cNvPr id="41" name="Group 38"/>
          <p:cNvGrpSpPr>
            <a:grpSpLocks/>
          </p:cNvGrpSpPr>
          <p:nvPr/>
        </p:nvGrpSpPr>
        <p:grpSpPr bwMode="auto">
          <a:xfrm>
            <a:off x="2500663" y="3936974"/>
            <a:ext cx="605194" cy="605194"/>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ysClr val="windowText" lastClr="000000"/>
                </a:solidFill>
                <a:effectLst/>
                <a:uLnTx/>
                <a:uFillTx/>
              </a:endParaRPr>
            </a:p>
          </p:txBody>
        </p:sp>
      </p:grpSp>
      <p:sp>
        <p:nvSpPr>
          <p:cNvPr id="44" name="Rectangle 43"/>
          <p:cNvSpPr/>
          <p:nvPr/>
        </p:nvSpPr>
        <p:spPr>
          <a:xfrm>
            <a:off x="1824337" y="1314076"/>
            <a:ext cx="2221640" cy="10494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521" tIns="139891" rIns="186521" bIns="139891" rtlCol="0" anchor="ctr">
            <a:noAutofit/>
          </a:bodyPr>
          <a:lstStyle/>
          <a:p>
            <a:pPr marL="408011" marR="0" lvl="0" indent="-408011" defTabSz="91440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chemeClr val="bg1"/>
                </a:solidFill>
                <a:effectLst/>
                <a:uLnTx/>
                <a:uFillTx/>
                <a:latin typeface="+mj-lt"/>
              </a:rPr>
              <a:t>Load rate</a:t>
            </a:r>
          </a:p>
        </p:txBody>
      </p:sp>
      <p:sp>
        <p:nvSpPr>
          <p:cNvPr id="45" name="Rectangle 44"/>
          <p:cNvSpPr/>
          <p:nvPr/>
        </p:nvSpPr>
        <p:spPr>
          <a:xfrm>
            <a:off x="1824337" y="2422043"/>
            <a:ext cx="2221640" cy="105384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521" tIns="139891" rIns="186521" bIns="139891"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chemeClr val="bg1"/>
                </a:solidFill>
                <a:effectLst/>
                <a:uLnTx/>
                <a:uFillTx/>
                <a:latin typeface="+mj-lt"/>
              </a:rPr>
              <a:t>Scan rate</a:t>
            </a:r>
          </a:p>
        </p:txBody>
      </p:sp>
      <p:grpSp>
        <p:nvGrpSpPr>
          <p:cNvPr id="16" name="Group 15"/>
          <p:cNvGrpSpPr/>
          <p:nvPr/>
        </p:nvGrpSpPr>
        <p:grpSpPr>
          <a:xfrm>
            <a:off x="4352128" y="3752657"/>
            <a:ext cx="2768651" cy="2629608"/>
            <a:chOff x="6021058" y="3730335"/>
            <a:chExt cx="2714610" cy="2578281"/>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BCF2"/>
                  </a:solidFill>
                  <a:effectLst/>
                  <a:uLnTx/>
                  <a:uFillTx/>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15" name="TextBox 14"/>
            <p:cNvSpPr txBox="1"/>
            <p:nvPr/>
          </p:nvSpPr>
          <p:spPr>
            <a:xfrm>
              <a:off x="6840022" y="3792149"/>
              <a:ext cx="1044197"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CPU</a:t>
              </a:r>
            </a:p>
          </p:txBody>
        </p:sp>
        <p:sp>
          <p:nvSpPr>
            <p:cNvPr id="382" name="TextBox 381"/>
            <p:cNvSpPr txBox="1"/>
            <p:nvPr/>
          </p:nvSpPr>
          <p:spPr>
            <a:xfrm>
              <a:off x="6021058" y="4670040"/>
              <a:ext cx="1057084"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read</a:t>
              </a:r>
            </a:p>
          </p:txBody>
        </p:sp>
        <p:sp>
          <p:nvSpPr>
            <p:cNvPr id="383" name="TextBox 382"/>
            <p:cNvSpPr txBox="1"/>
            <p:nvPr/>
          </p:nvSpPr>
          <p:spPr>
            <a:xfrm>
              <a:off x="7644985" y="4681764"/>
              <a:ext cx="1090683"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write</a:t>
              </a:r>
            </a:p>
          </p:txBody>
        </p:sp>
        <p:sp>
          <p:nvSpPr>
            <p:cNvPr id="384" name="TextBox 383"/>
            <p:cNvSpPr txBox="1"/>
            <p:nvPr/>
          </p:nvSpPr>
          <p:spPr>
            <a:xfrm>
              <a:off x="6638203" y="5758914"/>
              <a:ext cx="1454501" cy="549702"/>
            </a:xfrm>
            <a:prstGeom prst="rect">
              <a:avLst/>
            </a:prstGeom>
            <a:noFill/>
          </p:spPr>
          <p:txBody>
            <a:bodyPr wrap="none" lIns="186521" tIns="149217" rIns="186521" bIns="149217" rtlCol="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chemeClr val="tx2">
                      <a:lumMod val="75000"/>
                    </a:schemeClr>
                  </a:solidFill>
                  <a:effectLst/>
                  <a:uLnTx/>
                  <a:uFillTx/>
                  <a:latin typeface="+mj-lt"/>
                </a:rPr>
                <a:t>% memory</a:t>
              </a:r>
            </a:p>
          </p:txBody>
        </p:sp>
      </p:grpSp>
      <p:grpSp>
        <p:nvGrpSpPr>
          <p:cNvPr id="17" name="Group 16"/>
          <p:cNvGrpSpPr/>
          <p:nvPr/>
        </p:nvGrpSpPr>
        <p:grpSpPr>
          <a:xfrm>
            <a:off x="6780818" y="5450378"/>
            <a:ext cx="1614440" cy="967925"/>
            <a:chOff x="8774460" y="3881194"/>
            <a:chExt cx="1258730" cy="734335"/>
          </a:xfrm>
        </p:grpSpPr>
        <p:sp>
          <p:nvSpPr>
            <p:cNvPr id="380" name="Freeform 12"/>
            <p:cNvSpPr>
              <a:spLocks/>
            </p:cNvSpPr>
            <p:nvPr/>
          </p:nvSpPr>
          <p:spPr bwMode="auto">
            <a:xfrm>
              <a:off x="8944032"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3260" tIns="46630" rIns="93260" bIns="46630" numCol="1" anchor="t" anchorCtr="0" compatLnSpc="1">
              <a:prstTxWarp prst="textNoShape">
                <a:avLst/>
              </a:prstTxWarp>
            </a:bodyPr>
            <a:lstStyle/>
            <a:p>
              <a:pPr marL="0" marR="0" lvl="0" indent="0" defTabSz="951248"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sp>
        <p:nvSpPr>
          <p:cNvPr id="390" name="Freeform 95"/>
          <p:cNvSpPr>
            <a:spLocks/>
          </p:cNvSpPr>
          <p:nvPr/>
        </p:nvSpPr>
        <p:spPr bwMode="auto">
          <a:xfrm flipH="1">
            <a:off x="111681" y="4749444"/>
            <a:ext cx="2789764" cy="181173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450" name="Group 449"/>
          <p:cNvGrpSpPr/>
          <p:nvPr/>
        </p:nvGrpSpPr>
        <p:grpSpPr>
          <a:xfrm>
            <a:off x="1559098" y="5452673"/>
            <a:ext cx="1065039" cy="1044952"/>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nvGrpSpPr>
          <p:cNvPr id="21" name="Group 20"/>
          <p:cNvGrpSpPr/>
          <p:nvPr/>
        </p:nvGrpSpPr>
        <p:grpSpPr>
          <a:xfrm>
            <a:off x="660389" y="5657856"/>
            <a:ext cx="821005" cy="841039"/>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nvGrpSpPr>
          <p:cNvPr id="456" name="Group 2"/>
          <p:cNvGrpSpPr/>
          <p:nvPr/>
        </p:nvGrpSpPr>
        <p:grpSpPr>
          <a:xfrm>
            <a:off x="-1203" y="6642734"/>
            <a:ext cx="12436795" cy="361047"/>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
        <p:nvSpPr>
          <p:cNvPr id="2" name="Rectangle 1"/>
          <p:cNvSpPr/>
          <p:nvPr/>
        </p:nvSpPr>
        <p:spPr>
          <a:xfrm>
            <a:off x="7447652" y="3762822"/>
            <a:ext cx="4703362" cy="163121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tx2"/>
                </a:solidFill>
                <a:effectLst/>
                <a:uLnTx/>
                <a:uFillTx/>
              </a:rPr>
              <a:t>SQL Data Warehouse introduces Data Warehouse Units (DWUs) as an abstraction of computational resources (CPUs, memory, storage I/O) aggregated across a number of nodes</a:t>
            </a:r>
          </a:p>
        </p:txBody>
      </p:sp>
    </p:spTree>
    <p:extLst>
      <p:ext uri="{BB962C8B-B14F-4D97-AF65-F5344CB8AC3E}">
        <p14:creationId xmlns:p14="http://schemas.microsoft.com/office/powerpoint/2010/main" val="1457270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6675437" y="2049462"/>
            <a:ext cx="5562600" cy="4648200"/>
          </a:xfrm>
          <a:prstGeom prst="rect">
            <a:avLst/>
          </a:prstGeom>
          <a:solidFill>
            <a:srgbClr val="96969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0" name="Rectangle 29"/>
          <p:cNvSpPr/>
          <p:nvPr/>
        </p:nvSpPr>
        <p:spPr bwMode="auto">
          <a:xfrm>
            <a:off x="122237" y="2049462"/>
            <a:ext cx="6400800" cy="4648200"/>
          </a:xfrm>
          <a:prstGeom prst="rect">
            <a:avLst/>
          </a:prstGeom>
          <a:solidFill>
            <a:srgbClr val="96969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 name="Title 3"/>
          <p:cNvSpPr>
            <a:spLocks noGrp="1"/>
          </p:cNvSpPr>
          <p:nvPr>
            <p:ph type="title"/>
          </p:nvPr>
        </p:nvSpPr>
        <p:spPr/>
        <p:txBody>
          <a:bodyPr/>
          <a:lstStyle/>
          <a:p>
            <a:r>
              <a:rPr lang="en-US" dirty="0"/>
              <a:t>Where does SQL DW fit?</a:t>
            </a:r>
          </a:p>
        </p:txBody>
      </p:sp>
      <p:grpSp>
        <p:nvGrpSpPr>
          <p:cNvPr id="46" name="Group 45"/>
          <p:cNvGrpSpPr/>
          <p:nvPr/>
        </p:nvGrpSpPr>
        <p:grpSpPr>
          <a:xfrm>
            <a:off x="350837" y="2811462"/>
            <a:ext cx="2743201" cy="3478773"/>
            <a:chOff x="350837" y="2811462"/>
            <a:chExt cx="2743201" cy="3478773"/>
          </a:xfrm>
        </p:grpSpPr>
        <p:grpSp>
          <p:nvGrpSpPr>
            <p:cNvPr id="45" name="Group 44"/>
            <p:cNvGrpSpPr/>
            <p:nvPr/>
          </p:nvGrpSpPr>
          <p:grpSpPr>
            <a:xfrm>
              <a:off x="350837" y="2811462"/>
              <a:ext cx="2743201" cy="3478773"/>
              <a:chOff x="350837" y="2811462"/>
              <a:chExt cx="2743201" cy="3478773"/>
            </a:xfrm>
            <a:effectLst>
              <a:outerShdw blurRad="50800" dist="38100" dir="2700000" algn="tl" rotWithShape="0">
                <a:prstClr val="black">
                  <a:alpha val="40000"/>
                </a:prstClr>
              </a:outerShdw>
            </a:effectLst>
          </p:grpSpPr>
          <p:sp>
            <p:nvSpPr>
              <p:cNvPr id="19" name="Rectangle 18"/>
              <p:cNvSpPr/>
              <p:nvPr/>
            </p:nvSpPr>
            <p:spPr bwMode="auto">
              <a:xfrm>
                <a:off x="350837" y="2815515"/>
                <a:ext cx="2743200" cy="347472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350838" y="2811462"/>
                <a:ext cx="2743200" cy="110766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 VM</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204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Iaas</a:t>
                </a: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TextBox 20"/>
            <p:cNvSpPr txBox="1"/>
            <p:nvPr/>
          </p:nvSpPr>
          <p:spPr>
            <a:xfrm>
              <a:off x="350838" y="3956988"/>
              <a:ext cx="2733559" cy="2188083"/>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OLTP / DW workloads</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Lift and Shift</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Customer managed</a:t>
              </a:r>
            </a:p>
            <a:p>
              <a:pPr marL="0" marR="0" lvl="0" indent="0" defTabSz="914400" eaLnBrk="1" fontAlgn="auto" latinLnBrk="0" hangingPunct="1">
                <a:lnSpc>
                  <a:spcPct val="90000"/>
                </a:lnSpc>
                <a:spcBef>
                  <a:spcPts val="0"/>
                </a:spcBef>
                <a:spcAft>
                  <a:spcPts val="1224"/>
                </a:spcAft>
                <a:buClrTx/>
                <a:buSzTx/>
                <a:buFontTx/>
                <a:buNone/>
                <a:tabLst/>
                <a:defRPr/>
              </a:pPr>
              <a:endParaRPr kumimoji="0" lang="en-US" sz="1836" b="0" i="0" u="none" strike="noStrike" kern="0" cap="none" spc="0" normalizeH="0" baseline="0" noProof="0" dirty="0">
                <a:ln>
                  <a:noFill/>
                </a:ln>
                <a:solidFill>
                  <a:srgbClr val="505050">
                    <a:lumMod val="50000"/>
                  </a:srgbClr>
                </a:solidFill>
                <a:effectLst/>
                <a:uLnTx/>
                <a:uFillTx/>
              </a:endParaRP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1-1TB+</a:t>
              </a:r>
            </a:p>
          </p:txBody>
        </p:sp>
      </p:grpSp>
      <p:grpSp>
        <p:nvGrpSpPr>
          <p:cNvPr id="48" name="Group 47"/>
          <p:cNvGrpSpPr/>
          <p:nvPr/>
        </p:nvGrpSpPr>
        <p:grpSpPr>
          <a:xfrm>
            <a:off x="3551237" y="2811462"/>
            <a:ext cx="2743201" cy="3478773"/>
            <a:chOff x="3551237" y="2811462"/>
            <a:chExt cx="2743201" cy="3478773"/>
          </a:xfrm>
        </p:grpSpPr>
        <p:grpSp>
          <p:nvGrpSpPr>
            <p:cNvPr id="47" name="Group 46"/>
            <p:cNvGrpSpPr/>
            <p:nvPr/>
          </p:nvGrpSpPr>
          <p:grpSpPr>
            <a:xfrm>
              <a:off x="3551237" y="2811462"/>
              <a:ext cx="2743201" cy="3478773"/>
              <a:chOff x="3551237" y="2811462"/>
              <a:chExt cx="2743201" cy="3478773"/>
            </a:xfrm>
            <a:effectLst>
              <a:outerShdw blurRad="50800" dist="38100" dir="2700000" algn="tl" rotWithShape="0">
                <a:prstClr val="black">
                  <a:alpha val="40000"/>
                </a:prstClr>
              </a:outerShdw>
            </a:effectLst>
          </p:grpSpPr>
          <p:sp>
            <p:nvSpPr>
              <p:cNvPr id="23" name="Rectangle 22"/>
              <p:cNvSpPr/>
              <p:nvPr/>
            </p:nvSpPr>
            <p:spPr bwMode="auto">
              <a:xfrm>
                <a:off x="3551237" y="2815515"/>
                <a:ext cx="2743200" cy="347472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3551238" y="2811462"/>
                <a:ext cx="2743200" cy="110766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 Database</a:t>
                </a:r>
                <a:endPar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TextBox 24"/>
            <p:cNvSpPr txBox="1"/>
            <p:nvPr/>
          </p:nvSpPr>
          <p:spPr>
            <a:xfrm>
              <a:off x="3551238" y="3956988"/>
              <a:ext cx="2733559" cy="2188083"/>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OLTP/ DW workloads</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Net new development</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Fully managed service</a:t>
              </a:r>
            </a:p>
            <a:p>
              <a:pPr marL="0" marR="0" lvl="0" indent="0" defTabSz="914400" eaLnBrk="1" fontAlgn="auto" latinLnBrk="0" hangingPunct="1">
                <a:lnSpc>
                  <a:spcPct val="90000"/>
                </a:lnSpc>
                <a:spcBef>
                  <a:spcPts val="0"/>
                </a:spcBef>
                <a:spcAft>
                  <a:spcPts val="1224"/>
                </a:spcAft>
                <a:buClrTx/>
                <a:buSzTx/>
                <a:buFontTx/>
                <a:buNone/>
                <a:tabLst/>
                <a:defRPr/>
              </a:pPr>
              <a:endParaRPr kumimoji="0" lang="en-US" sz="1836" b="0" i="0" u="none" strike="noStrike" kern="0" cap="none" spc="0" normalizeH="0" baseline="0" noProof="0" dirty="0">
                <a:ln>
                  <a:noFill/>
                </a:ln>
                <a:solidFill>
                  <a:srgbClr val="505050">
                    <a:lumMod val="50000"/>
                  </a:srgbClr>
                </a:solidFill>
                <a:effectLst/>
                <a:uLnTx/>
                <a:uFillTx/>
              </a:endParaRP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1-500 GB</a:t>
              </a:r>
            </a:p>
          </p:txBody>
        </p:sp>
      </p:grpSp>
      <p:grpSp>
        <p:nvGrpSpPr>
          <p:cNvPr id="50" name="Group 49"/>
          <p:cNvGrpSpPr/>
          <p:nvPr/>
        </p:nvGrpSpPr>
        <p:grpSpPr>
          <a:xfrm>
            <a:off x="6827837" y="2813488"/>
            <a:ext cx="5257800" cy="3478773"/>
            <a:chOff x="6827837" y="2813488"/>
            <a:chExt cx="5257800" cy="3478773"/>
          </a:xfrm>
        </p:grpSpPr>
        <p:grpSp>
          <p:nvGrpSpPr>
            <p:cNvPr id="49" name="Group 48"/>
            <p:cNvGrpSpPr/>
            <p:nvPr/>
          </p:nvGrpSpPr>
          <p:grpSpPr>
            <a:xfrm>
              <a:off x="6827837" y="2813488"/>
              <a:ext cx="5257800" cy="3478773"/>
              <a:chOff x="6827837" y="2813488"/>
              <a:chExt cx="5257800" cy="3478773"/>
            </a:xfrm>
            <a:effectLst>
              <a:outerShdw blurRad="50800" dist="38100" dir="2700000" algn="tl" rotWithShape="0">
                <a:prstClr val="black">
                  <a:alpha val="40000"/>
                </a:prstClr>
              </a:outerShdw>
            </a:effectLst>
          </p:grpSpPr>
          <p:sp>
            <p:nvSpPr>
              <p:cNvPr id="27" name="Rectangle 26"/>
              <p:cNvSpPr/>
              <p:nvPr/>
            </p:nvSpPr>
            <p:spPr bwMode="auto">
              <a:xfrm>
                <a:off x="6827837" y="2817541"/>
                <a:ext cx="5257798" cy="347472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p:cNvSpPr/>
              <p:nvPr/>
            </p:nvSpPr>
            <p:spPr bwMode="auto">
              <a:xfrm>
                <a:off x="6827839" y="2813488"/>
                <a:ext cx="5257798" cy="1107664"/>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a:t>
                </a:r>
                <a:b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Warehouse</a:t>
                </a:r>
                <a:endPar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extBox 28"/>
            <p:cNvSpPr txBox="1"/>
            <p:nvPr/>
          </p:nvSpPr>
          <p:spPr>
            <a:xfrm>
              <a:off x="6827839" y="3959014"/>
              <a:ext cx="5239320" cy="2188083"/>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DW workloads only</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Fully managed</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Dynamic compute scaling and pause</a:t>
              </a:r>
            </a:p>
            <a:p>
              <a:pPr marL="0" marR="0" lvl="0" indent="0" defTabSz="914400" eaLnBrk="1" fontAlgn="auto" latinLnBrk="0" hangingPunct="1">
                <a:lnSpc>
                  <a:spcPct val="90000"/>
                </a:lnSpc>
                <a:spcBef>
                  <a:spcPts val="0"/>
                </a:spcBef>
                <a:spcAft>
                  <a:spcPts val="1224"/>
                </a:spcAft>
                <a:buClrTx/>
                <a:buSzTx/>
                <a:buFontTx/>
                <a:buNone/>
                <a:tabLst/>
                <a:defRPr/>
              </a:pPr>
              <a:endParaRPr kumimoji="0" lang="en-US" sz="1836" b="0" i="0" u="none" strike="noStrike" kern="0" cap="none" spc="0" normalizeH="0" baseline="0" noProof="0" dirty="0">
                <a:ln>
                  <a:noFill/>
                </a:ln>
                <a:solidFill>
                  <a:srgbClr val="505050">
                    <a:lumMod val="50000"/>
                  </a:srgbClr>
                </a:solidFill>
                <a:effectLst/>
                <a:uLnTx/>
                <a:uFillTx/>
              </a:endParaRP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solidFill>
                    <a:srgbClr val="505050">
                      <a:lumMod val="50000"/>
                    </a:srgbClr>
                  </a:solidFill>
                  <a:effectLst/>
                  <a:uLnTx/>
                  <a:uFillTx/>
                </a:rPr>
                <a:t>250GB – PB+</a:t>
              </a:r>
            </a:p>
          </p:txBody>
        </p:sp>
      </p:grpSp>
      <p:sp>
        <p:nvSpPr>
          <p:cNvPr id="51" name="TextBox 50"/>
          <p:cNvSpPr txBox="1"/>
          <p:nvPr/>
        </p:nvSpPr>
        <p:spPr>
          <a:xfrm>
            <a:off x="122237" y="2079224"/>
            <a:ext cx="2561727"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existing services</a:t>
            </a:r>
          </a:p>
        </p:txBody>
      </p:sp>
    </p:spTree>
    <p:extLst>
      <p:ext uri="{BB962C8B-B14F-4D97-AF65-F5344CB8AC3E}">
        <p14:creationId xmlns:p14="http://schemas.microsoft.com/office/powerpoint/2010/main" val="37276201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Azure Data Factory</a:t>
            </a:r>
            <a:endParaRPr lang="en-GB" dirty="0"/>
          </a:p>
        </p:txBody>
      </p:sp>
      <p:sp>
        <p:nvSpPr>
          <p:cNvPr id="5" name="Rectangle 4"/>
          <p:cNvSpPr/>
          <p:nvPr/>
        </p:nvSpPr>
        <p:spPr>
          <a:xfrm>
            <a:off x="274639" y="1212849"/>
            <a:ext cx="9798049" cy="461665"/>
          </a:xfrm>
          <a:prstGeom prst="rect">
            <a:avLst/>
          </a:prstGeom>
        </p:spPr>
        <p:txBody>
          <a:bodyPr wrap="square">
            <a:spAutoFit/>
          </a:bodyPr>
          <a:lstStyle/>
          <a:p>
            <a:r>
              <a:rPr lang="en-US" sz="2400" dirty="0" smtClean="0">
                <a:gradFill>
                  <a:gsLst>
                    <a:gs pos="0">
                      <a:srgbClr val="FFFFFF"/>
                    </a:gs>
                    <a:gs pos="100000">
                      <a:srgbClr val="FFFFFF"/>
                    </a:gs>
                  </a:gsLst>
                  <a:lin ang="5400000" scaled="0"/>
                </a:gradFill>
              </a:rPr>
              <a:t>A managed cloud service for building and operating data pipelines</a:t>
            </a:r>
            <a:endParaRPr lang="en-US" sz="24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2"/>
          <a:stretch>
            <a:fillRect/>
          </a:stretch>
        </p:blipFill>
        <p:spPr>
          <a:xfrm>
            <a:off x="243622" y="2239962"/>
            <a:ext cx="11951597" cy="2982120"/>
          </a:xfrm>
          <a:prstGeom prst="rect">
            <a:avLst/>
          </a:prstGeom>
        </p:spPr>
      </p:pic>
    </p:spTree>
    <p:extLst>
      <p:ext uri="{BB962C8B-B14F-4D97-AF65-F5344CB8AC3E}">
        <p14:creationId xmlns:p14="http://schemas.microsoft.com/office/powerpoint/2010/main" val="2616894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3" name="Group 2"/>
          <p:cNvGrpSpPr/>
          <p:nvPr/>
        </p:nvGrpSpPr>
        <p:grpSpPr>
          <a:xfrm>
            <a:off x="441428" y="1748631"/>
            <a:ext cx="11553619" cy="3885847"/>
            <a:chOff x="579474" y="3009900"/>
            <a:chExt cx="13593727" cy="4572000"/>
          </a:xfrm>
        </p:grpSpPr>
        <p:sp>
          <p:nvSpPr>
            <p:cNvPr id="4" name="Title 1"/>
            <p:cNvSpPr txBox="1">
              <a:spLocks/>
            </p:cNvSpPr>
            <p:nvPr/>
          </p:nvSpPr>
          <p:spPr>
            <a:xfrm>
              <a:off x="632638" y="3286126"/>
              <a:ext cx="13540563" cy="1781176"/>
            </a:xfrm>
            <a:prstGeom prst="rect">
              <a:avLst/>
            </a:prstGeom>
            <a:noFill/>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defRPr/>
              </a:pPr>
              <a:r>
                <a:rPr lang="en-US" sz="2720" dirty="0">
                  <a:solidFill>
                    <a:schemeClr val="tx2"/>
                  </a:solidFill>
                </a:rPr>
                <a:t>Analytics</a:t>
              </a:r>
            </a:p>
          </p:txBody>
        </p:sp>
        <p:sp>
          <p:nvSpPr>
            <p:cNvPr id="5" name="Title 1"/>
            <p:cNvSpPr txBox="1">
              <a:spLocks/>
            </p:cNvSpPr>
            <p:nvPr/>
          </p:nvSpPr>
          <p:spPr>
            <a:xfrm>
              <a:off x="579474" y="5524500"/>
              <a:ext cx="13540563" cy="1781175"/>
            </a:xfrm>
            <a:prstGeom prst="rect">
              <a:avLst/>
            </a:prstGeom>
            <a:noFill/>
          </p:spPr>
          <p:txBody>
            <a:bodyPr vert="horz" lIns="77717" tIns="38858" rIns="77717" bIns="38858"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r>
                <a:rPr lang="en-US" sz="2720" dirty="0">
                  <a:solidFill>
                    <a:schemeClr val="tx2"/>
                  </a:solidFill>
                </a:rPr>
                <a:t>Storage</a:t>
              </a:r>
            </a:p>
          </p:txBody>
        </p:sp>
        <p:sp>
          <p:nvSpPr>
            <p:cNvPr id="6" name="Title 1"/>
            <p:cNvSpPr txBox="1">
              <a:spLocks/>
            </p:cNvSpPr>
            <p:nvPr/>
          </p:nvSpPr>
          <p:spPr>
            <a:xfrm>
              <a:off x="3685422" y="3286126"/>
              <a:ext cx="4417120" cy="1781176"/>
            </a:xfrm>
            <a:prstGeom prst="rect">
              <a:avLst/>
            </a:prstGeom>
            <a:solidFill>
              <a:schemeClr val="accent1"/>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79" dirty="0">
                  <a:solidFill>
                    <a:prstClr val="white"/>
                  </a:solidFill>
                </a:rPr>
                <a:t>HDInsight</a:t>
              </a:r>
            </a:p>
            <a:p>
              <a:pPr algn="ctr">
                <a:defRPr/>
              </a:pPr>
              <a:r>
                <a:rPr lang="en-US" sz="1530" dirty="0">
                  <a:solidFill>
                    <a:prstClr val="white"/>
                  </a:solidFill>
                </a:rPr>
                <a:t>(“managed clusters”)</a:t>
              </a:r>
            </a:p>
            <a:p>
              <a:pPr algn="ctr">
                <a:defRPr/>
              </a:pPr>
              <a:endParaRPr lang="en-US" sz="1530" dirty="0">
                <a:solidFill>
                  <a:prstClr val="white"/>
                </a:solidFill>
              </a:endParaRPr>
            </a:p>
            <a:p>
              <a:pPr algn="ctr">
                <a:defRPr/>
              </a:pPr>
              <a:endParaRPr lang="en-US" sz="1530" dirty="0">
                <a:solidFill>
                  <a:prstClr val="white"/>
                </a:solidFill>
              </a:endParaRPr>
            </a:p>
          </p:txBody>
        </p:sp>
        <p:sp>
          <p:nvSpPr>
            <p:cNvPr id="7" name="Title 1"/>
            <p:cNvSpPr txBox="1">
              <a:spLocks/>
            </p:cNvSpPr>
            <p:nvPr/>
          </p:nvSpPr>
          <p:spPr>
            <a:xfrm>
              <a:off x="8486022" y="3286126"/>
              <a:ext cx="4417120" cy="1781176"/>
            </a:xfrm>
            <a:prstGeom prst="rect">
              <a:avLst/>
            </a:prstGeom>
            <a:solidFill>
              <a:schemeClr val="accent1"/>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79" dirty="0">
                  <a:solidFill>
                    <a:prstClr val="white"/>
                  </a:solidFill>
                </a:rPr>
                <a:t>Azure Data Lake </a:t>
              </a:r>
              <a:r>
                <a:rPr lang="en-US" sz="2379" dirty="0">
                  <a:solidFill>
                    <a:prstClr val="white"/>
                  </a:solidFill>
                  <a:latin typeface="Segoe UI Semibold" panose="020B0702040204020203" pitchFamily="34" charset="0"/>
                  <a:cs typeface="Segoe UI Semibold" panose="020B0702040204020203" pitchFamily="34" charset="0"/>
                </a:rPr>
                <a:t>Analytics</a:t>
              </a: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p:txBody>
        </p:sp>
        <p:sp>
          <p:nvSpPr>
            <p:cNvPr id="9" name="Title 1"/>
            <p:cNvSpPr txBox="1">
              <a:spLocks/>
            </p:cNvSpPr>
            <p:nvPr/>
          </p:nvSpPr>
          <p:spPr>
            <a:xfrm>
              <a:off x="6400800" y="5524499"/>
              <a:ext cx="4417120" cy="1781176"/>
            </a:xfrm>
            <a:prstGeom prst="rect">
              <a:avLst/>
            </a:prstGeom>
            <a:solidFill>
              <a:schemeClr val="bg2">
                <a:lumMod val="25000"/>
                <a:lumOff val="75000"/>
              </a:schemeClr>
            </a:solidFill>
            <a:effectLst/>
          </p:spPr>
          <p:txBody>
            <a:bodyPr vert="horz" lIns="77717" tIns="38858" rIns="77717" bIns="38858"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ctr">
                <a:defRPr/>
              </a:pPr>
              <a:r>
                <a:rPr lang="en-US" sz="2379" dirty="0">
                  <a:solidFill>
                    <a:prstClr val="white"/>
                  </a:solidFill>
                </a:rPr>
                <a:t>Azure Data Lake </a:t>
              </a:r>
              <a:r>
                <a:rPr lang="en-US" sz="2379" dirty="0">
                  <a:solidFill>
                    <a:prstClr val="white"/>
                  </a:solidFill>
                  <a:latin typeface="Segoe UI Semibold" panose="020B0702040204020203" pitchFamily="34" charset="0"/>
                  <a:cs typeface="Segoe UI Semibold" panose="020B0702040204020203" pitchFamily="34" charset="0"/>
                </a:rPr>
                <a:t>Storage</a:t>
              </a: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a:p>
              <a:pPr algn="ctr">
                <a:defRPr/>
              </a:pPr>
              <a:endParaRPr lang="en-US" sz="2379" dirty="0">
                <a:solidFill>
                  <a:prstClr val="white"/>
                </a:solidFill>
                <a:latin typeface="Segoe UI Semibold" panose="020B0702040204020203" pitchFamily="34" charset="0"/>
                <a:cs typeface="Segoe UI Semibold" panose="020B0702040204020203" pitchFamily="34" charset="0"/>
              </a:endParaRPr>
            </a:p>
          </p:txBody>
        </p:sp>
        <p:sp>
          <p:nvSpPr>
            <p:cNvPr id="10" name="Rectangle 9"/>
            <p:cNvSpPr/>
            <p:nvPr/>
          </p:nvSpPr>
          <p:spPr>
            <a:xfrm>
              <a:off x="3430552" y="3009900"/>
              <a:ext cx="10056848" cy="4572000"/>
            </a:xfrm>
            <a:prstGeom prst="rect">
              <a:avLst/>
            </a:prstGeom>
            <a:noFill/>
            <a:ln w="762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a:solidFill>
                  <a:prstClr val="white"/>
                </a:solidFill>
              </a:endParaRPr>
            </a:p>
          </p:txBody>
        </p:sp>
        <p:sp>
          <p:nvSpPr>
            <p:cNvPr id="11" name="Left Brace 10"/>
            <p:cNvSpPr/>
            <p:nvPr/>
          </p:nvSpPr>
          <p:spPr>
            <a:xfrm>
              <a:off x="2514600" y="3286125"/>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solidFill>
                  <a:schemeClr val="tx2"/>
                </a:solidFill>
              </a:endParaRPr>
            </a:p>
          </p:txBody>
        </p:sp>
        <p:sp>
          <p:nvSpPr>
            <p:cNvPr id="13" name="Left Brace 12"/>
            <p:cNvSpPr/>
            <p:nvPr/>
          </p:nvSpPr>
          <p:spPr>
            <a:xfrm>
              <a:off x="2514600" y="5524499"/>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30">
                <a:solidFill>
                  <a:schemeClr val="tx2"/>
                </a:solidFill>
              </a:endParaRPr>
            </a:p>
          </p:txBody>
        </p:sp>
      </p:grpSp>
      <p:sp>
        <p:nvSpPr>
          <p:cNvPr id="15" name="Title 1"/>
          <p:cNvSpPr>
            <a:spLocks noGrp="1"/>
          </p:cNvSpPr>
          <p:nvPr>
            <p:ph type="title"/>
          </p:nvPr>
        </p:nvSpPr>
        <p:spPr>
          <a:xfrm>
            <a:off x="275163" y="292082"/>
            <a:ext cx="11885514" cy="946413"/>
          </a:xfrm>
        </p:spPr>
        <p:txBody>
          <a:bodyPr/>
          <a:lstStyle/>
          <a:p>
            <a:r>
              <a:rPr lang="en-US" dirty="0" smtClean="0"/>
              <a:t>Azure Data Lake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967" y="2611548"/>
            <a:ext cx="838699" cy="83869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1878" y="2792797"/>
            <a:ext cx="770290" cy="557796"/>
          </a:xfrm>
          <a:prstGeom prst="rect">
            <a:avLst/>
          </a:prstGeom>
        </p:spPr>
      </p:pic>
      <p:grpSp>
        <p:nvGrpSpPr>
          <p:cNvPr id="12" name="Group 11"/>
          <p:cNvGrpSpPr/>
          <p:nvPr/>
        </p:nvGrpSpPr>
        <p:grpSpPr>
          <a:xfrm>
            <a:off x="6761004" y="4483557"/>
            <a:ext cx="1010412" cy="767281"/>
            <a:chOff x="6628173" y="4396043"/>
            <a:chExt cx="990690" cy="752305"/>
          </a:xfrm>
        </p:grpSpPr>
        <p:sp>
          <p:nvSpPr>
            <p:cNvPr id="18" name="Freeform 17"/>
            <p:cNvSpPr/>
            <p:nvPr/>
          </p:nvSpPr>
          <p:spPr bwMode="auto">
            <a:xfrm>
              <a:off x="6628173" y="4396043"/>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sp>
          <p:nvSpPr>
            <p:cNvPr id="19" name="Freeform 18"/>
            <p:cNvSpPr/>
            <p:nvPr/>
          </p:nvSpPr>
          <p:spPr bwMode="auto">
            <a:xfrm rot="12373696">
              <a:off x="7033511" y="4584358"/>
              <a:ext cx="180012"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chemeClr val="bg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3633858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452" y="1238494"/>
            <a:ext cx="11532506" cy="753369"/>
          </a:xfrm>
        </p:spPr>
        <p:txBody>
          <a:bodyPr vert="horz" wrap="square" lIns="0" tIns="0" rIns="0" bIns="0" rtlCol="0" anchor="t">
            <a:noAutofit/>
          </a:bodyPr>
          <a:lstStyle/>
          <a:p>
            <a:pPr>
              <a:lnSpc>
                <a:spcPct val="100000"/>
              </a:lnSpc>
            </a:pPr>
            <a:r>
              <a:rPr lang="en-US" sz="2448" spc="0" dirty="0">
                <a:solidFill>
                  <a:schemeClr val="tx1"/>
                </a:solidFill>
              </a:rPr>
              <a:t>A highly scalable, distributed, parallel file system in the cloud </a:t>
            </a:r>
            <a:br>
              <a:rPr lang="en-US" sz="2448" spc="0" dirty="0">
                <a:solidFill>
                  <a:schemeClr val="tx1"/>
                </a:solidFill>
              </a:rPr>
            </a:br>
            <a:r>
              <a:rPr lang="en-US" sz="2448" spc="0" dirty="0">
                <a:solidFill>
                  <a:schemeClr val="tx1"/>
                </a:solidFill>
              </a:rPr>
              <a:t>specifically designed to work with multiple analytic frameworks</a:t>
            </a:r>
          </a:p>
        </p:txBody>
      </p:sp>
      <p:sp>
        <p:nvSpPr>
          <p:cNvPr id="21" name="Title 1"/>
          <p:cNvSpPr txBox="1">
            <a:spLocks/>
          </p:cNvSpPr>
          <p:nvPr/>
        </p:nvSpPr>
        <p:spPr>
          <a:xfrm>
            <a:off x="275163" y="292082"/>
            <a:ext cx="11885514" cy="946413"/>
          </a:xfrm>
          <a:prstGeom prst="rect">
            <a:avLst/>
          </a:prstGeom>
        </p:spPr>
        <p:txBody>
          <a:bodyPr vert="horz" wrap="square" lIns="149217" tIns="93260" rIns="149217" bIns="93260"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896" dirty="0">
                <a:solidFill>
                  <a:schemeClr val="tx1"/>
                </a:solidFill>
              </a:rPr>
              <a:t>What is Azure Data Lake Store?</a:t>
            </a:r>
          </a:p>
        </p:txBody>
      </p:sp>
      <p:grpSp>
        <p:nvGrpSpPr>
          <p:cNvPr id="76" name="Group 75"/>
          <p:cNvGrpSpPr/>
          <p:nvPr/>
        </p:nvGrpSpPr>
        <p:grpSpPr>
          <a:xfrm>
            <a:off x="459451" y="2604459"/>
            <a:ext cx="2376674" cy="3104523"/>
            <a:chOff x="787287" y="2926584"/>
            <a:chExt cx="2204296" cy="2879354"/>
          </a:xfrm>
          <a:solidFill>
            <a:schemeClr val="bg2">
              <a:lumMod val="25000"/>
              <a:lumOff val="75000"/>
            </a:schemeClr>
          </a:solidFill>
        </p:grpSpPr>
        <p:grpSp>
          <p:nvGrpSpPr>
            <p:cNvPr id="75" name="Group 74"/>
            <p:cNvGrpSpPr/>
            <p:nvPr/>
          </p:nvGrpSpPr>
          <p:grpSpPr>
            <a:xfrm>
              <a:off x="787288" y="3657769"/>
              <a:ext cx="1070933" cy="685800"/>
              <a:chOff x="787288" y="2926584"/>
              <a:chExt cx="1070933" cy="685800"/>
            </a:xfrm>
            <a:grpFill/>
          </p:grpSpPr>
          <p:sp>
            <p:nvSpPr>
              <p:cNvPr id="128" name="Rectangle 127"/>
              <p:cNvSpPr/>
              <p:nvPr>
                <p:custDataLst>
                  <p:tags r:id="rId8"/>
                </p:custDataLst>
              </p:nvPr>
            </p:nvSpPr>
            <p:spPr bwMode="auto">
              <a:xfrm>
                <a:off x="787288" y="2926584"/>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LOB Applications</a:t>
                </a:r>
              </a:p>
            </p:txBody>
          </p:sp>
          <p:sp>
            <p:nvSpPr>
              <p:cNvPr id="133" name="Round Diagonal Corner Rectangle 53"/>
              <p:cNvSpPr/>
              <p:nvPr/>
            </p:nvSpPr>
            <p:spPr bwMode="auto">
              <a:xfrm>
                <a:off x="1240335" y="3063819"/>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solidFill>
                  <a:schemeClr val="bg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9" name="Group 28"/>
            <p:cNvGrpSpPr/>
            <p:nvPr/>
          </p:nvGrpSpPr>
          <p:grpSpPr>
            <a:xfrm>
              <a:off x="1920650" y="2926584"/>
              <a:ext cx="1070933" cy="685800"/>
              <a:chOff x="1589220" y="3614946"/>
              <a:chExt cx="1070933" cy="685800"/>
            </a:xfrm>
            <a:grpFill/>
          </p:grpSpPr>
          <p:sp>
            <p:nvSpPr>
              <p:cNvPr id="119" name="Rectangle 118"/>
              <p:cNvSpPr/>
              <p:nvPr>
                <p:custDataLst>
                  <p:tags r:id="rId7"/>
                </p:custDataLst>
              </p:nvPr>
            </p:nvSpPr>
            <p:spPr bwMode="auto">
              <a:xfrm>
                <a:off x="1589220" y="3614946"/>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Social</a:t>
                </a:r>
              </a:p>
            </p:txBody>
          </p:sp>
          <p:sp>
            <p:nvSpPr>
              <p:cNvPr id="123" name="Freeform 13"/>
              <p:cNvSpPr>
                <a:spLocks noChangeAspect="1" noEditPoints="1"/>
              </p:cNvSpPr>
              <p:nvPr/>
            </p:nvSpPr>
            <p:spPr bwMode="black">
              <a:xfrm>
                <a:off x="1907537" y="3733853"/>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7" tIns="91427" rIns="91427" bIns="91427" numCol="1" rtlCol="0" anchor="ctr" anchorCtr="0" compatLnSpc="1">
                <a:prstTxWarp prst="textNoShape">
                  <a:avLst/>
                </a:prstTxWarp>
              </a:bodyPr>
              <a:lstStyle/>
              <a:p>
                <a:pPr defTabSz="725868"/>
                <a:endParaRPr lang="en-US" sz="918" spc="-120" dirty="0">
                  <a:solidFill>
                    <a:schemeClr val="bg1"/>
                  </a:solidFill>
                </a:endParaRPr>
              </a:p>
            </p:txBody>
          </p:sp>
        </p:grpSp>
        <p:grpSp>
          <p:nvGrpSpPr>
            <p:cNvPr id="31" name="Group 30"/>
            <p:cNvGrpSpPr/>
            <p:nvPr/>
          </p:nvGrpSpPr>
          <p:grpSpPr>
            <a:xfrm>
              <a:off x="787287" y="2926584"/>
              <a:ext cx="1070933" cy="685800"/>
              <a:chOff x="1608381" y="2152576"/>
              <a:chExt cx="1070933" cy="685800"/>
            </a:xfrm>
            <a:grpFill/>
          </p:grpSpPr>
          <p:sp>
            <p:nvSpPr>
              <p:cNvPr id="126" name="Rectangle 125"/>
              <p:cNvSpPr/>
              <p:nvPr>
                <p:custDataLst>
                  <p:tags r:id="rId6"/>
                </p:custDataLst>
              </p:nvPr>
            </p:nvSpPr>
            <p:spPr bwMode="auto">
              <a:xfrm>
                <a:off x="1608381" y="2152576"/>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Devices</a:t>
                </a:r>
              </a:p>
            </p:txBody>
          </p:sp>
          <p:grpSp>
            <p:nvGrpSpPr>
              <p:cNvPr id="130" name="Group 129"/>
              <p:cNvGrpSpPr/>
              <p:nvPr/>
            </p:nvGrpSpPr>
            <p:grpSpPr>
              <a:xfrm>
                <a:off x="1819008" y="2250037"/>
                <a:ext cx="649679" cy="404414"/>
                <a:chOff x="2769908" y="1409697"/>
                <a:chExt cx="1965320" cy="1055586"/>
              </a:xfrm>
              <a:grpFill/>
            </p:grpSpPr>
            <p:sp>
              <p:nvSpPr>
                <p:cNvPr id="13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solidFill>
                    <a:schemeClr val="bg2">
                      <a:lumMod val="75000"/>
                      <a:lumOff val="25000"/>
                    </a:schemeClr>
                  </a:solidFill>
                  <a:prstDash val="solid"/>
                </a:ln>
                <a:effectLst/>
              </p:spPr>
              <p:txBody>
                <a:bodyPr lIns="44815"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96214">
                    <a:defRPr/>
                  </a:pPr>
                  <a:endParaRPr lang="en-US" sz="490" kern="0" dirty="0">
                    <a:solidFill>
                      <a:schemeClr val="accent3"/>
                    </a:solidFill>
                    <a:latin typeface="Segoe"/>
                  </a:endParaRPr>
                </a:p>
              </p:txBody>
            </p:sp>
            <p:sp>
              <p:nvSpPr>
                <p:cNvPr id="14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solidFill>
                    <a:schemeClr val="bg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0" bIns="89629"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95919"/>
                  <a:endParaRPr lang="en-US" sz="49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4815" tIns="44813" rIns="0" bIns="4481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06586"/>
                  <a:endParaRPr lang="en-US" sz="490" spc="-132" dirty="0">
                    <a:gradFill>
                      <a:gsLst>
                        <a:gs pos="0">
                          <a:srgbClr val="FFFFFF"/>
                        </a:gs>
                        <a:gs pos="100000">
                          <a:srgbClr val="FFFFFF"/>
                        </a:gs>
                      </a:gsLst>
                      <a:lin ang="5400000" scaled="0"/>
                    </a:gradFill>
                    <a:latin typeface="Segoe Light" pitchFamily="34" charset="0"/>
                  </a:endParaRPr>
                </a:p>
              </p:txBody>
            </p:sp>
          </p:grpSp>
        </p:grpSp>
        <p:grpSp>
          <p:nvGrpSpPr>
            <p:cNvPr id="70" name="Group 69"/>
            <p:cNvGrpSpPr/>
            <p:nvPr/>
          </p:nvGrpSpPr>
          <p:grpSpPr>
            <a:xfrm>
              <a:off x="1920650" y="5120138"/>
              <a:ext cx="1070933" cy="685800"/>
              <a:chOff x="787287" y="5120138"/>
              <a:chExt cx="1070933" cy="685800"/>
            </a:xfrm>
            <a:grpFill/>
          </p:grpSpPr>
          <p:sp>
            <p:nvSpPr>
              <p:cNvPr id="116" name="Rectangle 115"/>
              <p:cNvSpPr/>
              <p:nvPr>
                <p:custDataLst>
                  <p:tags r:id="rId5"/>
                </p:custDataLst>
              </p:nvPr>
            </p:nvSpPr>
            <p:spPr bwMode="auto">
              <a:xfrm>
                <a:off x="787287" y="5120138"/>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Clickstream</a:t>
                </a:r>
              </a:p>
            </p:txBody>
          </p:sp>
          <p:sp>
            <p:nvSpPr>
              <p:cNvPr id="120" name="Freeform 119"/>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grpFill/>
              <a:ln>
                <a:solidFill>
                  <a:schemeClr val="bg2">
                    <a:lumMod val="75000"/>
                    <a:lumOff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grpSp>
          <p:nvGrpSpPr>
            <p:cNvPr id="71" name="Group 70"/>
            <p:cNvGrpSpPr/>
            <p:nvPr/>
          </p:nvGrpSpPr>
          <p:grpSpPr>
            <a:xfrm>
              <a:off x="1920650" y="4388954"/>
              <a:ext cx="1070933" cy="685800"/>
              <a:chOff x="787287" y="4388954"/>
              <a:chExt cx="1070933" cy="685800"/>
            </a:xfrm>
            <a:grpFill/>
          </p:grpSpPr>
          <p:sp>
            <p:nvSpPr>
              <p:cNvPr id="117" name="Rectangle 116"/>
              <p:cNvSpPr/>
              <p:nvPr>
                <p:custDataLst>
                  <p:tags r:id="rId4"/>
                </p:custDataLst>
              </p:nvPr>
            </p:nvSpPr>
            <p:spPr bwMode="auto">
              <a:xfrm>
                <a:off x="787287" y="4388954"/>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Sensors</a:t>
                </a:r>
              </a:p>
            </p:txBody>
          </p:sp>
          <p:sp>
            <p:nvSpPr>
              <p:cNvPr id="121"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solidFill>
                  <a:schemeClr val="bg2">
                    <a:lumMod val="75000"/>
                    <a:lumOff val="25000"/>
                  </a:schemeClr>
                </a:solidFill>
                <a:prstDash val="solid"/>
                <a:headEnd type="none" w="med" len="med"/>
                <a:tailEnd type="none" w="med" len="med"/>
              </a:ln>
              <a:effectLst/>
            </p:spPr>
            <p:txBody>
              <a:bodyPr rot="0" spcFirstLastPara="0" vert="horz" wrap="square" lIns="44815" tIns="52714" rIns="0" bIns="105426"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53721">
                  <a:defRPr/>
                </a:pPr>
                <a:endParaRPr lang="en-US" sz="490"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a:off x="1920650" y="3657769"/>
              <a:ext cx="1070933" cy="685800"/>
              <a:chOff x="1589220" y="4346130"/>
              <a:chExt cx="1070933" cy="685800"/>
            </a:xfrm>
            <a:grpFill/>
          </p:grpSpPr>
          <p:sp>
            <p:nvSpPr>
              <p:cNvPr id="118" name="Rectangle 117"/>
              <p:cNvSpPr/>
              <p:nvPr>
                <p:custDataLst>
                  <p:tags r:id="rId3"/>
                </p:custDataLst>
              </p:nvPr>
            </p:nvSpPr>
            <p:spPr bwMode="auto">
              <a:xfrm>
                <a:off x="1589220" y="4346130"/>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Video</a:t>
                </a:r>
              </a:p>
            </p:txBody>
          </p:sp>
          <p:sp>
            <p:nvSpPr>
              <p:cNvPr id="122" name="Freeform 12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2">
                    <a:lumMod val="75000"/>
                    <a:lumOff val="25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4815" tIns="44813" rIns="0" bIns="4481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06586"/>
                <a:endParaRPr lang="en-US" sz="490" spc="-132" dirty="0">
                  <a:solidFill>
                    <a:schemeClr val="accent3"/>
                  </a:solidFill>
                  <a:latin typeface="Segoe Light" pitchFamily="34" charset="0"/>
                </a:endParaRPr>
              </a:p>
            </p:txBody>
          </p:sp>
        </p:grpSp>
        <p:grpSp>
          <p:nvGrpSpPr>
            <p:cNvPr id="30" name="Group 29"/>
            <p:cNvGrpSpPr/>
            <p:nvPr/>
          </p:nvGrpSpPr>
          <p:grpSpPr>
            <a:xfrm>
              <a:off x="787287" y="4388954"/>
              <a:ext cx="1070933" cy="685800"/>
              <a:chOff x="1608381" y="2883761"/>
              <a:chExt cx="1070933" cy="685800"/>
            </a:xfrm>
            <a:grpFill/>
          </p:grpSpPr>
          <p:sp>
            <p:nvSpPr>
              <p:cNvPr id="125" name="Rectangle 124"/>
              <p:cNvSpPr/>
              <p:nvPr>
                <p:custDataLst>
                  <p:tags r:id="rId2"/>
                </p:custDataLst>
              </p:nvPr>
            </p:nvSpPr>
            <p:spPr bwMode="auto">
              <a:xfrm>
                <a:off x="1608381" y="2883761"/>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Web</a:t>
                </a:r>
              </a:p>
            </p:txBody>
          </p:sp>
          <p:grpSp>
            <p:nvGrpSpPr>
              <p:cNvPr id="129" name="Group 128"/>
              <p:cNvGrpSpPr/>
              <p:nvPr/>
            </p:nvGrpSpPr>
            <p:grpSpPr>
              <a:xfrm>
                <a:off x="1940805" y="2964946"/>
                <a:ext cx="406084" cy="397883"/>
                <a:chOff x="4030436" y="1511171"/>
                <a:chExt cx="4398164" cy="4309344"/>
              </a:xfrm>
              <a:grpFill/>
            </p:grpSpPr>
            <p:sp>
              <p:nvSpPr>
                <p:cNvPr id="142" name="Oval 35"/>
                <p:cNvSpPr/>
                <p:nvPr/>
              </p:nvSpPr>
              <p:spPr>
                <a:xfrm>
                  <a:off x="4411046" y="1909551"/>
                  <a:ext cx="3592283" cy="3588786"/>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dirty="0"/>
                </a:p>
              </p:txBody>
            </p:sp>
            <p:sp>
              <p:nvSpPr>
                <p:cNvPr id="143" name="Left Arrow 142"/>
                <p:cNvSpPr/>
                <p:nvPr/>
              </p:nvSpPr>
              <p:spPr>
                <a:xfrm>
                  <a:off x="4030436" y="1511171"/>
                  <a:ext cx="2157701" cy="1268964"/>
                </a:xfrm>
                <a:prstGeom prst="leftArrow">
                  <a:avLst/>
                </a:pr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dirty="0"/>
                </a:p>
              </p:txBody>
            </p:sp>
            <p:sp>
              <p:nvSpPr>
                <p:cNvPr id="148" name="Left Arrow 147"/>
                <p:cNvSpPr/>
                <p:nvPr/>
              </p:nvSpPr>
              <p:spPr>
                <a:xfrm flipH="1">
                  <a:off x="6270899" y="4551551"/>
                  <a:ext cx="2157701" cy="1268964"/>
                </a:xfrm>
                <a:prstGeom prst="leftArrow">
                  <a:avLst/>
                </a:pr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dirty="0"/>
                </a:p>
              </p:txBody>
            </p:sp>
          </p:grpSp>
        </p:grpSp>
        <p:grpSp>
          <p:nvGrpSpPr>
            <p:cNvPr id="72" name="Group 71"/>
            <p:cNvGrpSpPr/>
            <p:nvPr/>
          </p:nvGrpSpPr>
          <p:grpSpPr>
            <a:xfrm>
              <a:off x="787287" y="5120138"/>
              <a:ext cx="1070933" cy="685800"/>
              <a:chOff x="787287" y="3657769"/>
              <a:chExt cx="1070933" cy="685800"/>
            </a:xfrm>
            <a:grpFill/>
          </p:grpSpPr>
          <p:sp>
            <p:nvSpPr>
              <p:cNvPr id="127" name="Rectangle 126"/>
              <p:cNvSpPr/>
              <p:nvPr>
                <p:custDataLst>
                  <p:tags r:id="rId1"/>
                </p:custDataLst>
              </p:nvPr>
            </p:nvSpPr>
            <p:spPr bwMode="auto">
              <a:xfrm>
                <a:off x="787287" y="3657769"/>
                <a:ext cx="1070933" cy="685800"/>
              </a:xfrm>
              <a:prstGeom prst="rect">
                <a:avLst/>
              </a:prstGeom>
              <a:grpFill/>
              <a:ln w="3175">
                <a:solidFill>
                  <a:schemeClr val="bg2">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algn="ctr" defTabSz="951028"/>
                <a:r>
                  <a:rPr lang="en-US" sz="1020" dirty="0">
                    <a:solidFill>
                      <a:schemeClr val="tx1"/>
                    </a:solidFill>
                  </a:rPr>
                  <a:t>Relational</a:t>
                </a:r>
              </a:p>
            </p:txBody>
          </p:sp>
          <p:sp>
            <p:nvSpPr>
              <p:cNvPr id="131"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grpFill/>
              <a:ln>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dirty="0">
                  <a:solidFill>
                    <a:schemeClr val="tx1"/>
                  </a:solidFill>
                </a:endParaRPr>
              </a:p>
            </p:txBody>
          </p:sp>
        </p:grpSp>
      </p:grpSp>
      <p:grpSp>
        <p:nvGrpSpPr>
          <p:cNvPr id="6" name="Group 5"/>
          <p:cNvGrpSpPr/>
          <p:nvPr/>
        </p:nvGrpSpPr>
        <p:grpSpPr>
          <a:xfrm>
            <a:off x="2845129" y="3006268"/>
            <a:ext cx="1333950" cy="2365092"/>
            <a:chOff x="2769904" y="2916122"/>
            <a:chExt cx="1307913" cy="2318928"/>
          </a:xfrm>
        </p:grpSpPr>
        <p:cxnSp>
          <p:nvCxnSpPr>
            <p:cNvPr id="78" name="Elbow Connector 77"/>
            <p:cNvCxnSpPr>
              <a:stCxn id="119" idx="3"/>
              <a:endCxn id="116" idx="3"/>
            </p:cNvCxnSpPr>
            <p:nvPr/>
          </p:nvCxnSpPr>
          <p:spPr>
            <a:xfrm>
              <a:off x="2779903" y="2916122"/>
              <a:ext cx="13426" cy="2318928"/>
            </a:xfrm>
            <a:prstGeom prst="bentConnector3">
              <a:avLst>
                <a:gd name="adj1" fmla="val 1800000"/>
              </a:avLst>
            </a:prstGeom>
            <a:ln w="25400">
              <a:solidFill>
                <a:schemeClr val="bg2">
                  <a:lumMod val="75000"/>
                  <a:lumOff val="2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5" idx="2"/>
            </p:cNvCxnSpPr>
            <p:nvPr/>
          </p:nvCxnSpPr>
          <p:spPr>
            <a:xfrm flipV="1">
              <a:off x="2769904" y="4075587"/>
              <a:ext cx="1307913"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103505" y="2766566"/>
            <a:ext cx="1150228" cy="2795686"/>
            <a:chOff x="7944469" y="2712566"/>
            <a:chExt cx="1127777" cy="2741117"/>
          </a:xfrm>
        </p:grpSpPr>
        <p:cxnSp>
          <p:nvCxnSpPr>
            <p:cNvPr id="157" name="Straight Arrow Connector 156"/>
            <p:cNvCxnSpPr/>
            <p:nvPr/>
          </p:nvCxnSpPr>
          <p:spPr>
            <a:xfrm>
              <a:off x="8489700" y="2717650"/>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8489700" y="3444093"/>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8489700" y="4699470"/>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508356" y="4066779"/>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508359" y="5453683"/>
              <a:ext cx="563887" cy="0"/>
            </a:xfrm>
            <a:prstGeom prst="straightConnector1">
              <a:avLst/>
            </a:prstGeom>
            <a:ln w="25400">
              <a:solidFill>
                <a:schemeClr val="bg2">
                  <a:lumMod val="75000"/>
                  <a:lumOff val="25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89700" y="2712566"/>
              <a:ext cx="18656" cy="2741117"/>
            </a:xfrm>
            <a:prstGeom prst="line">
              <a:avLst/>
            </a:prstGeom>
            <a:ln w="25400">
              <a:solidFill>
                <a:schemeClr val="bg2">
                  <a:lumMod val="75000"/>
                  <a:lumOff val="25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85" idx="6"/>
            </p:cNvCxnSpPr>
            <p:nvPr/>
          </p:nvCxnSpPr>
          <p:spPr>
            <a:xfrm flipV="1">
              <a:off x="7944469" y="4066779"/>
              <a:ext cx="651348" cy="0"/>
            </a:xfrm>
            <a:prstGeom prst="straightConnector1">
              <a:avLst/>
            </a:prstGeom>
            <a:ln w="25400">
              <a:solidFill>
                <a:schemeClr val="bg2">
                  <a:lumMod val="75000"/>
                  <a:lumOff val="25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9380036" y="2537235"/>
            <a:ext cx="2630735" cy="3286996"/>
            <a:chOff x="9196084" y="2487711"/>
            <a:chExt cx="2579386" cy="3222838"/>
          </a:xfrm>
        </p:grpSpPr>
        <p:sp>
          <p:nvSpPr>
            <p:cNvPr id="151" name="TextBox 150"/>
            <p:cNvSpPr txBox="1"/>
            <p:nvPr/>
          </p:nvSpPr>
          <p:spPr>
            <a:xfrm>
              <a:off x="9196084" y="3312361"/>
              <a:ext cx="1015327" cy="276999"/>
            </a:xfrm>
            <a:prstGeom prst="rect">
              <a:avLst/>
            </a:prstGeom>
            <a:noFill/>
          </p:spPr>
          <p:txBody>
            <a:bodyPr wrap="none" lIns="0" tIns="0" rIns="0" bIns="0" rtlCol="0">
              <a:spAutoFit/>
            </a:bodyPr>
            <a:lstStyle/>
            <a:p>
              <a:pPr defTabSz="950973"/>
              <a:r>
                <a:rPr lang="en-US" sz="1836" dirty="0">
                  <a:solidFill>
                    <a:schemeClr val="tx2"/>
                  </a:solidFill>
                </a:rPr>
                <a:t>HDInsight</a:t>
              </a:r>
            </a:p>
          </p:txBody>
        </p:sp>
        <p:sp>
          <p:nvSpPr>
            <p:cNvPr id="152" name="TextBox 151"/>
            <p:cNvSpPr txBox="1"/>
            <p:nvPr/>
          </p:nvSpPr>
          <p:spPr>
            <a:xfrm>
              <a:off x="9196084" y="2566150"/>
              <a:ext cx="1388515" cy="276999"/>
            </a:xfrm>
            <a:prstGeom prst="rect">
              <a:avLst/>
            </a:prstGeom>
            <a:noFill/>
          </p:spPr>
          <p:txBody>
            <a:bodyPr wrap="none" lIns="0" tIns="0" rIns="0" bIns="0" rtlCol="0">
              <a:spAutoFit/>
            </a:bodyPr>
            <a:lstStyle/>
            <a:p>
              <a:pPr defTabSz="950973"/>
              <a:r>
                <a:rPr lang="en-US" sz="1836" dirty="0">
                  <a:solidFill>
                    <a:schemeClr val="tx2"/>
                  </a:solidFill>
                </a:rPr>
                <a:t>ADL Analytics</a:t>
              </a:r>
            </a:p>
          </p:txBody>
        </p:sp>
        <p:sp>
          <p:nvSpPr>
            <p:cNvPr id="153" name="TextBox 152"/>
            <p:cNvSpPr txBox="1"/>
            <p:nvPr/>
          </p:nvSpPr>
          <p:spPr>
            <a:xfrm>
              <a:off x="9196084" y="5308289"/>
              <a:ext cx="1813318" cy="276999"/>
            </a:xfrm>
            <a:prstGeom prst="rect">
              <a:avLst/>
            </a:prstGeom>
            <a:noFill/>
          </p:spPr>
          <p:txBody>
            <a:bodyPr wrap="none" lIns="0" tIns="0" rIns="0" bIns="0" rtlCol="0">
              <a:spAutoFit/>
            </a:bodyPr>
            <a:lstStyle/>
            <a:p>
              <a:pPr defTabSz="950973"/>
              <a:r>
                <a:rPr lang="en-US" sz="1836" dirty="0">
                  <a:solidFill>
                    <a:schemeClr val="tx2"/>
                  </a:solidFill>
                </a:rPr>
                <a:t>Machine Learning</a:t>
              </a:r>
            </a:p>
          </p:txBody>
        </p:sp>
        <p:sp>
          <p:nvSpPr>
            <p:cNvPr id="155" name="TextBox 154"/>
            <p:cNvSpPr txBox="1"/>
            <p:nvPr/>
          </p:nvSpPr>
          <p:spPr>
            <a:xfrm>
              <a:off x="9196084" y="4553054"/>
              <a:ext cx="578813" cy="282513"/>
            </a:xfrm>
            <a:prstGeom prst="rect">
              <a:avLst/>
            </a:prstGeom>
            <a:noFill/>
          </p:spPr>
          <p:txBody>
            <a:bodyPr wrap="none" lIns="0" tIns="0" rIns="0" bIns="0" rtlCol="0">
              <a:spAutoFit/>
            </a:bodyPr>
            <a:lstStyle/>
            <a:p>
              <a:pPr defTabSz="950973"/>
              <a:r>
                <a:rPr lang="en-US" sz="1836" dirty="0">
                  <a:solidFill>
                    <a:schemeClr val="tx2"/>
                  </a:solidFill>
                </a:rPr>
                <a:t>Spark</a:t>
              </a:r>
            </a:p>
          </p:txBody>
        </p:sp>
        <p:sp>
          <p:nvSpPr>
            <p:cNvPr id="65" name="TextBox 64"/>
            <p:cNvSpPr txBox="1"/>
            <p:nvPr/>
          </p:nvSpPr>
          <p:spPr>
            <a:xfrm>
              <a:off x="9196084" y="3903006"/>
              <a:ext cx="141064" cy="282513"/>
            </a:xfrm>
            <a:prstGeom prst="rect">
              <a:avLst/>
            </a:prstGeom>
            <a:noFill/>
          </p:spPr>
          <p:txBody>
            <a:bodyPr wrap="none" lIns="0" tIns="0" rIns="0" bIns="0" rtlCol="0">
              <a:spAutoFit/>
            </a:bodyPr>
            <a:lstStyle/>
            <a:p>
              <a:pPr defTabSz="950973"/>
              <a:r>
                <a:rPr lang="en-US" sz="1836" dirty="0">
                  <a:solidFill>
                    <a:schemeClr val="tx2"/>
                  </a:solidFill>
                </a:rPr>
                <a:t>R</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02553" y="2487711"/>
              <a:ext cx="459878" cy="459878"/>
            </a:xfrm>
            <a:prstGeom prst="rect">
              <a:avLst/>
            </a:prstGeom>
          </p:spPr>
        </p:pic>
        <p:pic>
          <p:nvPicPr>
            <p:cNvPr id="8" name="Picture 7"/>
            <p:cNvPicPr>
              <a:picLocks noChangeAspect="1"/>
            </p:cNvPicPr>
            <p:nvPr/>
          </p:nvPicPr>
          <p:blipFill rotWithShape="1">
            <a:blip r:embed="rId12"/>
            <a:srcRect t="7492"/>
            <a:stretch/>
          </p:blipFill>
          <p:spPr>
            <a:xfrm>
              <a:off x="11152864" y="3829050"/>
              <a:ext cx="559256" cy="517356"/>
            </a:xfrm>
            <a:prstGeom prst="rect">
              <a:avLst/>
            </a:prstGeom>
          </p:spPr>
        </p:pic>
        <p:pic>
          <p:nvPicPr>
            <p:cNvPr id="73" name="Picture 2" descr="http://www.ebaytechblog.com/wp-content/uploads/2014/05/spark_logo.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89514" y="4488491"/>
              <a:ext cx="685956" cy="3642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5"/>
            <a:stretch>
              <a:fillRect/>
            </a:stretch>
          </p:blipFill>
          <p:spPr>
            <a:xfrm>
              <a:off x="11171483" y="5196817"/>
              <a:ext cx="522018" cy="513732"/>
            </a:xfrm>
            <a:prstGeom prst="rect">
              <a:avLst/>
            </a:prstGeom>
          </p:spPr>
        </p:pic>
        <p:sp>
          <p:nvSpPr>
            <p:cNvPr id="149" name="Freeform 148"/>
            <p:cNvSpPr>
              <a:spLocks noChangeAspect="1"/>
            </p:cNvSpPr>
            <p:nvPr/>
          </p:nvSpPr>
          <p:spPr bwMode="auto">
            <a:xfrm>
              <a:off x="11127938" y="3251675"/>
              <a:ext cx="609108" cy="42718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91376" tIns="45688" rIns="91376" bIns="45688" numCol="1" anchor="t" anchorCtr="0" compatLnSpc="1">
              <a:prstTxWarp prst="textNoShape">
                <a:avLst/>
              </a:prstTxWarp>
            </a:bodyPr>
            <a:lstStyle/>
            <a:p>
              <a:pPr defTabSz="930968" fontAlgn="base">
                <a:spcBef>
                  <a:spcPct val="0"/>
                </a:spcBef>
                <a:spcAft>
                  <a:spcPct val="0"/>
                </a:spcAft>
              </a:pPr>
              <a:endParaRPr lang="en-IN" sz="1598" dirty="0">
                <a:solidFill>
                  <a:srgbClr val="000000"/>
                </a:solidFill>
              </a:endParaRPr>
            </a:p>
          </p:txBody>
        </p:sp>
      </p:grpSp>
      <p:sp>
        <p:nvSpPr>
          <p:cNvPr id="4" name="Slide Number Placeholder 3"/>
          <p:cNvSpPr>
            <a:spLocks noGrp="1"/>
          </p:cNvSpPr>
          <p:nvPr>
            <p:ph type="sldNum" sz="quarter" idx="11"/>
          </p:nvPr>
        </p:nvSpPr>
        <p:spPr/>
        <p:txBody>
          <a:bodyPr/>
          <a:lstStyle/>
          <a:p>
            <a:pPr>
              <a:defRPr/>
            </a:pPr>
            <a:fld id="{F8A0AC42-AA1D-4944-8D96-660DE70C7E1B}" type="slidenum">
              <a:rPr lang="en-US" smtClean="0"/>
              <a:pPr>
                <a:defRPr/>
              </a:pPr>
              <a:t>26</a:t>
            </a:fld>
            <a:endParaRPr lang="en-US" dirty="0"/>
          </a:p>
        </p:txBody>
      </p:sp>
      <p:grpSp>
        <p:nvGrpSpPr>
          <p:cNvPr id="12" name="Group 11"/>
          <p:cNvGrpSpPr/>
          <p:nvPr/>
        </p:nvGrpSpPr>
        <p:grpSpPr>
          <a:xfrm>
            <a:off x="4122674" y="2192595"/>
            <a:ext cx="3943628" cy="3943628"/>
            <a:chOff x="4041339" y="2149798"/>
            <a:chExt cx="3866653" cy="3866653"/>
          </a:xfrm>
          <a:solidFill>
            <a:schemeClr val="bg2">
              <a:lumMod val="75000"/>
              <a:lumOff val="25000"/>
            </a:schemeClr>
          </a:solidFill>
        </p:grpSpPr>
        <p:grpSp>
          <p:nvGrpSpPr>
            <p:cNvPr id="150" name="Group 149"/>
            <p:cNvGrpSpPr/>
            <p:nvPr/>
          </p:nvGrpSpPr>
          <p:grpSpPr>
            <a:xfrm>
              <a:off x="4041339" y="2149798"/>
              <a:ext cx="3866653" cy="3866653"/>
              <a:chOff x="4343750" y="2625235"/>
              <a:chExt cx="3657600" cy="3657600"/>
            </a:xfrm>
            <a:grpFill/>
          </p:grpSpPr>
          <p:sp>
            <p:nvSpPr>
              <p:cNvPr id="85" name="Oval 84"/>
              <p:cNvSpPr/>
              <p:nvPr/>
            </p:nvSpPr>
            <p:spPr bwMode="auto">
              <a:xfrm>
                <a:off x="4343750" y="2625235"/>
                <a:ext cx="3657600" cy="3657600"/>
              </a:xfrm>
              <a:prstGeom prst="ellipse">
                <a:avLst/>
              </a:prstGeom>
              <a:grp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nvGrpSpPr>
              <p:cNvPr id="79" name="Group 78"/>
              <p:cNvGrpSpPr/>
              <p:nvPr/>
            </p:nvGrpSpPr>
            <p:grpSpPr>
              <a:xfrm>
                <a:off x="4867139" y="4114334"/>
                <a:ext cx="2679835" cy="1182561"/>
                <a:chOff x="4724189" y="4114332"/>
                <a:chExt cx="3043313" cy="1342956"/>
              </a:xfrm>
              <a:grpFill/>
            </p:grpSpPr>
            <p:sp>
              <p:nvSpPr>
                <p:cNvPr id="162" name="TextBox 161"/>
                <p:cNvSpPr txBox="1"/>
                <p:nvPr/>
              </p:nvSpPr>
              <p:spPr>
                <a:xfrm>
                  <a:off x="5875137" y="4114332"/>
                  <a:ext cx="809242"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6" name="TextBox 165"/>
                <p:cNvSpPr txBox="1"/>
                <p:nvPr/>
              </p:nvSpPr>
              <p:spPr>
                <a:xfrm>
                  <a:off x="4724189"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7" name="TextBox 166"/>
                <p:cNvSpPr txBox="1"/>
                <p:nvPr/>
              </p:nvSpPr>
              <p:spPr>
                <a:xfrm>
                  <a:off x="5340570"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8" name="TextBox 167"/>
                <p:cNvSpPr txBox="1"/>
                <p:nvPr/>
              </p:nvSpPr>
              <p:spPr>
                <a:xfrm>
                  <a:off x="5953639" y="5048829"/>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9" name="TextBox 168"/>
                <p:cNvSpPr txBox="1"/>
                <p:nvPr/>
              </p:nvSpPr>
              <p:spPr>
                <a:xfrm>
                  <a:off x="6573332"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70" name="TextBox 169"/>
                <p:cNvSpPr txBox="1"/>
                <p:nvPr/>
              </p:nvSpPr>
              <p:spPr>
                <a:xfrm>
                  <a:off x="7189713" y="5016047"/>
                  <a:ext cx="577789" cy="408459"/>
                </a:xfrm>
                <a:prstGeom prst="rect">
                  <a:avLst/>
                </a:prstGeom>
                <a:solidFill>
                  <a:schemeClr val="bg2">
                    <a:lumMod val="25000"/>
                    <a:lumOff val="75000"/>
                  </a:schemeClr>
                </a:solidFill>
                <a:ln>
                  <a:noFill/>
                </a:ln>
              </p:spPr>
              <p:txBody>
                <a:bodyPr wrap="square" lIns="186521" tIns="149217" rIns="186521" bIns="149217" rtlCol="0">
                  <a:spAutoFit/>
                </a:bodyPr>
                <a:lstStyle/>
                <a:p>
                  <a:pPr algn="ctr" defTabSz="951304">
                    <a:lnSpc>
                      <a:spcPct val="90000"/>
                    </a:lnSpc>
                    <a:spcAft>
                      <a:spcPts val="612"/>
                    </a:spcAft>
                    <a:defRPr/>
                  </a:pPr>
                  <a:endParaRPr lang="en-US" sz="612"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173" name="Straight Connector 172"/>
                <p:cNvCxnSpPr/>
                <p:nvPr/>
              </p:nvCxnSpPr>
              <p:spPr>
                <a:xfrm>
                  <a:off x="4992236" y="4703656"/>
                  <a:ext cx="2518251" cy="0"/>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5014649"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615863"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281187"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492655"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62358" y="4703656"/>
                  <a:ext cx="1" cy="276106"/>
                </a:xfrm>
                <a:prstGeom prst="line">
                  <a:avLst/>
                </a:prstGeom>
                <a:grpFill/>
                <a:ln w="38100">
                  <a:solidFill>
                    <a:srgbClr val="94BE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281187" y="4487567"/>
                  <a:ext cx="1" cy="276106"/>
                </a:xfrm>
                <a:prstGeom prst="line">
                  <a:avLst/>
                </a:prstGeom>
                <a:grpFill/>
                <a:ln w="38100">
                  <a:solidFill>
                    <a:srgbClr val="94BE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534789" y="3621408"/>
                <a:ext cx="1344535" cy="369332"/>
              </a:xfrm>
              <a:prstGeom prst="rect">
                <a:avLst/>
              </a:prstGeom>
              <a:grpFill/>
            </p:spPr>
            <p:txBody>
              <a:bodyPr wrap="square" lIns="0" tIns="0" rIns="0" bIns="0" rtlCol="0">
                <a:noAutofit/>
              </a:bodyPr>
              <a:lstStyle/>
              <a:p>
                <a:r>
                  <a:rPr lang="en-US" sz="2448" dirty="0"/>
                  <a:t>ADL Store</a:t>
                </a:r>
              </a:p>
            </p:txBody>
          </p:sp>
        </p:grpSp>
        <p:pic>
          <p:nvPicPr>
            <p:cNvPr id="10" name="Picture 9"/>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5614590" y="2274969"/>
              <a:ext cx="793106" cy="793104"/>
            </a:xfrm>
            <a:prstGeom prst="rect">
              <a:avLst/>
            </a:prstGeom>
            <a:grpFill/>
          </p:spPr>
        </p:pic>
      </p:grpSp>
    </p:spTree>
    <p:extLst>
      <p:ext uri="{BB962C8B-B14F-4D97-AF65-F5344CB8AC3E}">
        <p14:creationId xmlns:p14="http://schemas.microsoft.com/office/powerpoint/2010/main" val="3850804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750"/>
                                        <p:tgtEl>
                                          <p:spTgt spid="7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9734735"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Enterprise-grade</a:t>
            </a:r>
          </a:p>
        </p:txBody>
      </p:sp>
      <p:sp>
        <p:nvSpPr>
          <p:cNvPr id="16" name="Rectangle 15"/>
          <p:cNvSpPr/>
          <p:nvPr/>
        </p:nvSpPr>
        <p:spPr bwMode="auto">
          <a:xfrm>
            <a:off x="7410908"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Limitless scale</a:t>
            </a:r>
          </a:p>
        </p:txBody>
      </p:sp>
      <p:sp>
        <p:nvSpPr>
          <p:cNvPr id="15" name="Rectangle 14"/>
          <p:cNvSpPr/>
          <p:nvPr/>
        </p:nvSpPr>
        <p:spPr bwMode="auto">
          <a:xfrm>
            <a:off x="2763253"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Productivity from day one</a:t>
            </a:r>
          </a:p>
        </p:txBody>
      </p:sp>
      <p:sp>
        <p:nvSpPr>
          <p:cNvPr id="38" name="Rectangle 37"/>
          <p:cNvSpPr/>
          <p:nvPr/>
        </p:nvSpPr>
        <p:spPr bwMode="auto">
          <a:xfrm>
            <a:off x="5087081"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Easy and powerful data preparation</a:t>
            </a:r>
          </a:p>
        </p:txBody>
      </p:sp>
      <p:sp>
        <p:nvSpPr>
          <p:cNvPr id="36" name="Rectangle 35"/>
          <p:cNvSpPr/>
          <p:nvPr/>
        </p:nvSpPr>
        <p:spPr bwMode="auto">
          <a:xfrm>
            <a:off x="439426" y="2029409"/>
            <a:ext cx="2269627" cy="3828914"/>
          </a:xfrm>
          <a:prstGeom prst="rect">
            <a:avLst/>
          </a:prstGeom>
          <a:solidFill>
            <a:srgbClr val="002050"/>
          </a:solidFill>
          <a:ln w="38100">
            <a:solidFill>
              <a:srgbClr val="94BE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93260" rIns="93260" bIns="4663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3260" defTabSz="950989" fontAlgn="base">
              <a:spcBef>
                <a:spcPct val="0"/>
              </a:spcBef>
              <a:spcAft>
                <a:spcPct val="0"/>
              </a:spcAft>
            </a:pPr>
            <a:r>
              <a:rPr lang="en-US" sz="2448" dirty="0">
                <a:solidFill>
                  <a:srgbClr val="FFFFFF"/>
                </a:solidFill>
                <a:latin typeface="+mj-lt"/>
                <a:ea typeface="Segoe UI" pitchFamily="34" charset="0"/>
                <a:cs typeface="Segoe UI Semibold" panose="020B0702040204020203" pitchFamily="34" charset="0"/>
              </a:rPr>
              <a:t>All data</a:t>
            </a:r>
          </a:p>
        </p:txBody>
      </p:sp>
      <p:sp>
        <p:nvSpPr>
          <p:cNvPr id="2" name="Slide Number Placeholder 1"/>
          <p:cNvSpPr>
            <a:spLocks noGrp="1"/>
          </p:cNvSpPr>
          <p:nvPr>
            <p:ph type="sldNum" sz="quarter" idx="4294967295"/>
          </p:nvPr>
        </p:nvSpPr>
        <p:spPr>
          <a:xfrm>
            <a:off x="11594338" y="6761307"/>
            <a:ext cx="566657" cy="136525"/>
          </a:xfrm>
          <a:prstGeom prst="rect">
            <a:avLst/>
          </a:prstGeom>
        </p:spPr>
        <p:txBody>
          <a:bodyPr/>
          <a:lstStyle/>
          <a:p>
            <a:pPr>
              <a:defRPr/>
            </a:pPr>
            <a:fld id="{75FAD755-3BD0-2447-A9DF-109DAABEFD99}" type="slidenum">
              <a:rPr smtClean="0"/>
              <a:pPr>
                <a:defRPr/>
              </a:pPr>
              <a:t>27</a:t>
            </a:fld>
            <a:endParaRPr dirty="0"/>
          </a:p>
        </p:txBody>
      </p:sp>
      <p:sp>
        <p:nvSpPr>
          <p:cNvPr id="5" name="Freeform 5"/>
          <p:cNvSpPr>
            <a:spLocks/>
          </p:cNvSpPr>
          <p:nvPr/>
        </p:nvSpPr>
        <p:spPr bwMode="auto">
          <a:xfrm>
            <a:off x="2940482" y="4141049"/>
            <a:ext cx="1878448" cy="1514580"/>
          </a:xfrm>
          <a:custGeom>
            <a:avLst/>
            <a:gdLst>
              <a:gd name="T0" fmla="*/ 8 w 1476"/>
              <a:gd name="T1" fmla="*/ 513 h 513"/>
              <a:gd name="T2" fmla="*/ 0 w 1476"/>
              <a:gd name="T3" fmla="*/ 478 h 513"/>
              <a:gd name="T4" fmla="*/ 429 w 1476"/>
              <a:gd name="T5" fmla="*/ 374 h 513"/>
              <a:gd name="T6" fmla="*/ 780 w 1476"/>
              <a:gd name="T7" fmla="*/ 155 h 513"/>
              <a:gd name="T8" fmla="*/ 1213 w 1476"/>
              <a:gd name="T9" fmla="*/ 138 h 513"/>
              <a:gd name="T10" fmla="*/ 1476 w 1476"/>
              <a:gd name="T11" fmla="*/ 0 h 513"/>
              <a:gd name="T12" fmla="*/ 1476 w 1476"/>
              <a:gd name="T13" fmla="*/ 0 h 513"/>
              <a:gd name="T14" fmla="*/ 1476 w 1476"/>
              <a:gd name="T15" fmla="*/ 36 h 513"/>
              <a:gd name="T16" fmla="*/ 1476 w 1476"/>
              <a:gd name="T17" fmla="*/ 39 h 513"/>
              <a:gd name="T18" fmla="*/ 1222 w 1476"/>
              <a:gd name="T19" fmla="*/ 175 h 513"/>
              <a:gd name="T20" fmla="*/ 792 w 1476"/>
              <a:gd name="T21" fmla="*/ 190 h 513"/>
              <a:gd name="T22" fmla="*/ 443 w 1476"/>
              <a:gd name="T23" fmla="*/ 407 h 513"/>
              <a:gd name="T24" fmla="*/ 8 w 1476"/>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3">
                <a:moveTo>
                  <a:pt x="8" y="513"/>
                </a:moveTo>
                <a:lnTo>
                  <a:pt x="0" y="478"/>
                </a:lnTo>
                <a:lnTo>
                  <a:pt x="429" y="374"/>
                </a:lnTo>
                <a:lnTo>
                  <a:pt x="780" y="155"/>
                </a:lnTo>
                <a:lnTo>
                  <a:pt x="1213" y="138"/>
                </a:lnTo>
                <a:lnTo>
                  <a:pt x="1476" y="0"/>
                </a:lnTo>
                <a:lnTo>
                  <a:pt x="1476" y="0"/>
                </a:lnTo>
                <a:lnTo>
                  <a:pt x="1476" y="36"/>
                </a:lnTo>
                <a:lnTo>
                  <a:pt x="1476" y="39"/>
                </a:lnTo>
                <a:lnTo>
                  <a:pt x="1222" y="175"/>
                </a:lnTo>
                <a:lnTo>
                  <a:pt x="792" y="190"/>
                </a:lnTo>
                <a:lnTo>
                  <a:pt x="443" y="407"/>
                </a:lnTo>
                <a:lnTo>
                  <a:pt x="8" y="513"/>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555" name="Isosceles Triangle 554"/>
          <p:cNvSpPr/>
          <p:nvPr/>
        </p:nvSpPr>
        <p:spPr bwMode="auto">
          <a:xfrm rot="2530879">
            <a:off x="4702316" y="4036340"/>
            <a:ext cx="283653" cy="311378"/>
          </a:xfrm>
          <a:prstGeom prst="triangle">
            <a:avLst/>
          </a:prstGeom>
          <a:solidFill>
            <a:schemeClr val="accent5"/>
          </a:solidFill>
          <a:ln>
            <a:noFill/>
          </a:ln>
        </p:spPr>
        <p:txBody>
          <a:bodyPr vert="horz" wrap="square" lIns="93260" tIns="46630" rIns="93260" bIns="46630" numCol="1" anchor="t" anchorCtr="0" compatLnSpc="1">
            <a:prstTxWarp prst="textNoShape">
              <a:avLst/>
            </a:prstTxWarp>
          </a:bodyPr>
          <a:lstStyle/>
          <a:p>
            <a:endParaRPr lang="en-US" sz="1836" dirty="0">
              <a:solidFill>
                <a:srgbClr val="000000"/>
              </a:solidFill>
            </a:endParaRPr>
          </a:p>
        </p:txBody>
      </p:sp>
      <p:sp>
        <p:nvSpPr>
          <p:cNvPr id="558" name="Freeform 557"/>
          <p:cNvSpPr/>
          <p:nvPr/>
        </p:nvSpPr>
        <p:spPr bwMode="auto">
          <a:xfrm>
            <a:off x="2930661" y="3882358"/>
            <a:ext cx="1890266" cy="1779528"/>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38100">
            <a:solidFill>
              <a:srgbClr val="FFB9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solidFill>
                <a:srgbClr val="000000"/>
              </a:solidFill>
            </a:endParaRPr>
          </a:p>
        </p:txBody>
      </p:sp>
      <p:pic>
        <p:nvPicPr>
          <p:cNvPr id="592" name="Picture 591"/>
          <p:cNvPicPr>
            <a:picLocks noChangeAspect="1"/>
          </p:cNvPicPr>
          <p:nvPr/>
        </p:nvPicPr>
        <p:blipFill>
          <a:blip r:embed="rId3"/>
          <a:stretch>
            <a:fillRect/>
          </a:stretch>
        </p:blipFill>
        <p:spPr>
          <a:xfrm>
            <a:off x="9329214" y="3401056"/>
            <a:ext cx="1781790" cy="1781790"/>
          </a:xfrm>
          <a:prstGeom prst="rect">
            <a:avLst/>
          </a:prstGeom>
        </p:spPr>
      </p:pic>
      <p:pic>
        <p:nvPicPr>
          <p:cNvPr id="610" name="Picture 609"/>
          <p:cNvPicPr>
            <a:picLocks noChangeAspect="1"/>
          </p:cNvPicPr>
          <p:nvPr/>
        </p:nvPicPr>
        <p:blipFill>
          <a:blip r:embed="rId4"/>
          <a:stretch>
            <a:fillRect/>
          </a:stretch>
        </p:blipFill>
        <p:spPr>
          <a:xfrm>
            <a:off x="10383462" y="3829323"/>
            <a:ext cx="2041657" cy="2041657"/>
          </a:xfrm>
          <a:prstGeom prst="rect">
            <a:avLst/>
          </a:prstGeom>
        </p:spPr>
      </p:pic>
      <p:pic>
        <p:nvPicPr>
          <p:cNvPr id="611" name="Picture 610"/>
          <p:cNvPicPr>
            <a:picLocks noChangeAspect="1"/>
          </p:cNvPicPr>
          <p:nvPr/>
        </p:nvPicPr>
        <p:blipFill>
          <a:blip r:embed="rId5"/>
          <a:stretch>
            <a:fillRect/>
          </a:stretch>
        </p:blipFill>
        <p:spPr>
          <a:xfrm>
            <a:off x="9897003" y="4996328"/>
            <a:ext cx="816871" cy="558912"/>
          </a:xfrm>
          <a:prstGeom prst="rect">
            <a:avLst/>
          </a:prstGeom>
        </p:spPr>
      </p:pic>
      <p:pic>
        <p:nvPicPr>
          <p:cNvPr id="620" name="Picture 619"/>
          <p:cNvPicPr>
            <a:picLocks noChangeAspect="1"/>
          </p:cNvPicPr>
          <p:nvPr/>
        </p:nvPicPr>
        <p:blipFill>
          <a:blip r:embed="rId6"/>
          <a:stretch>
            <a:fillRect/>
          </a:stretch>
        </p:blipFill>
        <p:spPr>
          <a:xfrm>
            <a:off x="4964854" y="3466477"/>
            <a:ext cx="2611289" cy="2611289"/>
          </a:xfrm>
          <a:prstGeom prst="rect">
            <a:avLst/>
          </a:prstGeom>
        </p:spPr>
      </p:pic>
      <p:sp>
        <p:nvSpPr>
          <p:cNvPr id="819" name="Rectangle 818"/>
          <p:cNvSpPr/>
          <p:nvPr/>
        </p:nvSpPr>
        <p:spPr>
          <a:xfrm>
            <a:off x="351074" y="4100620"/>
            <a:ext cx="2435661" cy="1819088"/>
          </a:xfrm>
          <a:prstGeom prst="rect">
            <a:avLst/>
          </a:prstGeom>
        </p:spPr>
        <p:txBody>
          <a:bodyPr wrap="square">
            <a:spAutoFit/>
          </a:bodyPr>
          <a:lstStyle/>
          <a:p>
            <a:pPr defTabSz="931881">
              <a:defRPr/>
            </a:pPr>
            <a:r>
              <a:rPr lang="en-US" sz="1122" kern="0" dirty="0">
                <a:solidFill>
                  <a:schemeClr val="accent1">
                    <a:lumMod val="75000"/>
                    <a:lumOff val="25000"/>
                  </a:schemeClr>
                </a:solidFill>
                <a:latin typeface="Segoe UI Semibold" panose="020B0702040204020203" pitchFamily="34" charset="0"/>
                <a:cs typeface="Segoe UI Semibold" panose="020B0702040204020203" pitchFamily="34" charset="0"/>
              </a:rPr>
              <a:t>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a:t>
            </a:r>
          </a:p>
        </p:txBody>
      </p:sp>
      <p:grpSp>
        <p:nvGrpSpPr>
          <p:cNvPr id="711" name="Group 710"/>
          <p:cNvGrpSpPr/>
          <p:nvPr/>
        </p:nvGrpSpPr>
        <p:grpSpPr>
          <a:xfrm>
            <a:off x="1200646" y="4169184"/>
            <a:ext cx="929609" cy="826884"/>
            <a:chOff x="6942579" y="498882"/>
            <a:chExt cx="287338" cy="255587"/>
          </a:xfrm>
        </p:grpSpPr>
        <p:sp>
          <p:nvSpPr>
            <p:cNvPr id="640" name="Freeform 96"/>
            <p:cNvSpPr>
              <a:spLocks/>
            </p:cNvSpPr>
            <p:nvPr/>
          </p:nvSpPr>
          <p:spPr bwMode="auto">
            <a:xfrm>
              <a:off x="7006079" y="605244"/>
              <a:ext cx="153988" cy="57150"/>
            </a:xfrm>
            <a:custGeom>
              <a:avLst/>
              <a:gdLst>
                <a:gd name="T0" fmla="*/ 100 w 206"/>
                <a:gd name="T1" fmla="*/ 0 h 77"/>
                <a:gd name="T2" fmla="*/ 0 w 206"/>
                <a:gd name="T3" fmla="*/ 40 h 77"/>
                <a:gd name="T4" fmla="*/ 24 w 206"/>
                <a:gd name="T5" fmla="*/ 72 h 77"/>
                <a:gd name="T6" fmla="*/ 100 w 206"/>
                <a:gd name="T7" fmla="*/ 40 h 77"/>
                <a:gd name="T8" fmla="*/ 180 w 206"/>
                <a:gd name="T9" fmla="*/ 77 h 77"/>
                <a:gd name="T10" fmla="*/ 206 w 206"/>
                <a:gd name="T11" fmla="*/ 46 h 77"/>
                <a:gd name="T12" fmla="*/ 100 w 20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206" h="77">
                  <a:moveTo>
                    <a:pt x="100" y="0"/>
                  </a:moveTo>
                  <a:cubicBezTo>
                    <a:pt x="61" y="0"/>
                    <a:pt x="26" y="15"/>
                    <a:pt x="0" y="40"/>
                  </a:cubicBezTo>
                  <a:cubicBezTo>
                    <a:pt x="24" y="72"/>
                    <a:pt x="24" y="72"/>
                    <a:pt x="24" y="72"/>
                  </a:cubicBezTo>
                  <a:cubicBezTo>
                    <a:pt x="43" y="53"/>
                    <a:pt x="70" y="40"/>
                    <a:pt x="100" y="40"/>
                  </a:cubicBezTo>
                  <a:cubicBezTo>
                    <a:pt x="132" y="40"/>
                    <a:pt x="160" y="55"/>
                    <a:pt x="180" y="77"/>
                  </a:cubicBezTo>
                  <a:cubicBezTo>
                    <a:pt x="206" y="46"/>
                    <a:pt x="206" y="46"/>
                    <a:pt x="206" y="46"/>
                  </a:cubicBezTo>
                  <a:cubicBezTo>
                    <a:pt x="179" y="18"/>
                    <a:pt x="142" y="0"/>
                    <a:pt x="1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1" name="Freeform 97"/>
            <p:cNvSpPr>
              <a:spLocks/>
            </p:cNvSpPr>
            <p:nvPr/>
          </p:nvSpPr>
          <p:spPr bwMode="auto">
            <a:xfrm>
              <a:off x="6974329" y="551269"/>
              <a:ext cx="220663" cy="71438"/>
            </a:xfrm>
            <a:custGeom>
              <a:avLst/>
              <a:gdLst>
                <a:gd name="T0" fmla="*/ 0 w 295"/>
                <a:gd name="T1" fmla="*/ 53 h 94"/>
                <a:gd name="T2" fmla="*/ 24 w 295"/>
                <a:gd name="T3" fmla="*/ 85 h 94"/>
                <a:gd name="T4" fmla="*/ 142 w 295"/>
                <a:gd name="T5" fmla="*/ 40 h 94"/>
                <a:gd name="T6" fmla="*/ 269 w 295"/>
                <a:gd name="T7" fmla="*/ 94 h 94"/>
                <a:gd name="T8" fmla="*/ 295 w 295"/>
                <a:gd name="T9" fmla="*/ 64 h 94"/>
                <a:gd name="T10" fmla="*/ 142 w 295"/>
                <a:gd name="T11" fmla="*/ 0 h 94"/>
                <a:gd name="T12" fmla="*/ 0 w 295"/>
                <a:gd name="T13" fmla="*/ 53 h 94"/>
              </a:gdLst>
              <a:ahLst/>
              <a:cxnLst>
                <a:cxn ang="0">
                  <a:pos x="T0" y="T1"/>
                </a:cxn>
                <a:cxn ang="0">
                  <a:pos x="T2" y="T3"/>
                </a:cxn>
                <a:cxn ang="0">
                  <a:pos x="T4" y="T5"/>
                </a:cxn>
                <a:cxn ang="0">
                  <a:pos x="T6" y="T7"/>
                </a:cxn>
                <a:cxn ang="0">
                  <a:pos x="T8" y="T9"/>
                </a:cxn>
                <a:cxn ang="0">
                  <a:pos x="T10" y="T11"/>
                </a:cxn>
                <a:cxn ang="0">
                  <a:pos x="T12" y="T13"/>
                </a:cxn>
              </a:cxnLst>
              <a:rect l="0" t="0" r="r" b="b"/>
              <a:pathLst>
                <a:path w="295" h="94">
                  <a:moveTo>
                    <a:pt x="0" y="53"/>
                  </a:moveTo>
                  <a:cubicBezTo>
                    <a:pt x="24" y="85"/>
                    <a:pt x="24" y="85"/>
                    <a:pt x="24" y="85"/>
                  </a:cubicBezTo>
                  <a:cubicBezTo>
                    <a:pt x="55" y="57"/>
                    <a:pt x="96" y="40"/>
                    <a:pt x="142" y="40"/>
                  </a:cubicBezTo>
                  <a:cubicBezTo>
                    <a:pt x="192" y="40"/>
                    <a:pt x="237" y="61"/>
                    <a:pt x="269" y="94"/>
                  </a:cubicBezTo>
                  <a:cubicBezTo>
                    <a:pt x="295" y="64"/>
                    <a:pt x="295" y="64"/>
                    <a:pt x="295" y="64"/>
                  </a:cubicBezTo>
                  <a:cubicBezTo>
                    <a:pt x="256" y="25"/>
                    <a:pt x="201" y="0"/>
                    <a:pt x="142" y="0"/>
                  </a:cubicBezTo>
                  <a:cubicBezTo>
                    <a:pt x="88" y="0"/>
                    <a:pt x="38" y="20"/>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2" name="Freeform 98"/>
            <p:cNvSpPr>
              <a:spLocks/>
            </p:cNvSpPr>
            <p:nvPr/>
          </p:nvSpPr>
          <p:spPr bwMode="auto">
            <a:xfrm>
              <a:off x="6942579" y="498882"/>
              <a:ext cx="287338" cy="82550"/>
            </a:xfrm>
            <a:custGeom>
              <a:avLst/>
              <a:gdLst>
                <a:gd name="T0" fmla="*/ 184 w 384"/>
                <a:gd name="T1" fmla="*/ 40 h 111"/>
                <a:gd name="T2" fmla="*/ 358 w 384"/>
                <a:gd name="T3" fmla="*/ 111 h 111"/>
                <a:gd name="T4" fmla="*/ 384 w 384"/>
                <a:gd name="T5" fmla="*/ 81 h 111"/>
                <a:gd name="T6" fmla="*/ 184 w 384"/>
                <a:gd name="T7" fmla="*/ 0 h 111"/>
                <a:gd name="T8" fmla="*/ 0 w 384"/>
                <a:gd name="T9" fmla="*/ 66 h 111"/>
                <a:gd name="T10" fmla="*/ 24 w 384"/>
                <a:gd name="T11" fmla="*/ 99 h 111"/>
                <a:gd name="T12" fmla="*/ 184 w 384"/>
                <a:gd name="T13" fmla="*/ 40 h 111"/>
              </a:gdLst>
              <a:ahLst/>
              <a:cxnLst>
                <a:cxn ang="0">
                  <a:pos x="T0" y="T1"/>
                </a:cxn>
                <a:cxn ang="0">
                  <a:pos x="T2" y="T3"/>
                </a:cxn>
                <a:cxn ang="0">
                  <a:pos x="T4" y="T5"/>
                </a:cxn>
                <a:cxn ang="0">
                  <a:pos x="T6" y="T7"/>
                </a:cxn>
                <a:cxn ang="0">
                  <a:pos x="T8" y="T9"/>
                </a:cxn>
                <a:cxn ang="0">
                  <a:pos x="T10" y="T11"/>
                </a:cxn>
                <a:cxn ang="0">
                  <a:pos x="T12" y="T13"/>
                </a:cxn>
              </a:cxnLst>
              <a:rect l="0" t="0" r="r" b="b"/>
              <a:pathLst>
                <a:path w="384" h="111">
                  <a:moveTo>
                    <a:pt x="184" y="40"/>
                  </a:moveTo>
                  <a:cubicBezTo>
                    <a:pt x="251" y="40"/>
                    <a:pt x="313" y="67"/>
                    <a:pt x="358" y="111"/>
                  </a:cubicBezTo>
                  <a:cubicBezTo>
                    <a:pt x="384" y="81"/>
                    <a:pt x="384" y="81"/>
                    <a:pt x="384" y="81"/>
                  </a:cubicBezTo>
                  <a:cubicBezTo>
                    <a:pt x="332" y="31"/>
                    <a:pt x="261" y="0"/>
                    <a:pt x="184" y="0"/>
                  </a:cubicBezTo>
                  <a:cubicBezTo>
                    <a:pt x="114" y="0"/>
                    <a:pt x="50" y="25"/>
                    <a:pt x="0" y="66"/>
                  </a:cubicBezTo>
                  <a:cubicBezTo>
                    <a:pt x="24" y="99"/>
                    <a:pt x="24" y="99"/>
                    <a:pt x="24" y="99"/>
                  </a:cubicBezTo>
                  <a:cubicBezTo>
                    <a:pt x="67" y="62"/>
                    <a:pt x="123" y="40"/>
                    <a:pt x="184"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3" name="Oval 99"/>
            <p:cNvSpPr>
              <a:spLocks noChangeArrowheads="1"/>
            </p:cNvSpPr>
            <p:nvPr/>
          </p:nvSpPr>
          <p:spPr bwMode="auto">
            <a:xfrm>
              <a:off x="7039416" y="675094"/>
              <a:ext cx="80963" cy="793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765" name="Group 764"/>
          <p:cNvGrpSpPr/>
          <p:nvPr/>
        </p:nvGrpSpPr>
        <p:grpSpPr>
          <a:xfrm>
            <a:off x="566231" y="4301609"/>
            <a:ext cx="781744" cy="1359761"/>
            <a:chOff x="844550" y="3381375"/>
            <a:chExt cx="523875" cy="911225"/>
          </a:xfrm>
        </p:grpSpPr>
        <p:sp>
          <p:nvSpPr>
            <p:cNvPr id="716" name="Freeform 171"/>
            <p:cNvSpPr>
              <a:spLocks noEditPoints="1"/>
            </p:cNvSpPr>
            <p:nvPr/>
          </p:nvSpPr>
          <p:spPr bwMode="auto">
            <a:xfrm>
              <a:off x="920750" y="3443288"/>
              <a:ext cx="195262" cy="198437"/>
            </a:xfrm>
            <a:custGeom>
              <a:avLst/>
              <a:gdLst>
                <a:gd name="T0" fmla="*/ 34 w 69"/>
                <a:gd name="T1" fmla="*/ 70 h 70"/>
                <a:gd name="T2" fmla="*/ 0 w 69"/>
                <a:gd name="T3" fmla="*/ 35 h 70"/>
                <a:gd name="T4" fmla="*/ 34 w 69"/>
                <a:gd name="T5" fmla="*/ 0 h 70"/>
                <a:gd name="T6" fmla="*/ 69 w 69"/>
                <a:gd name="T7" fmla="*/ 35 h 70"/>
                <a:gd name="T8" fmla="*/ 34 w 69"/>
                <a:gd name="T9" fmla="*/ 70 h 70"/>
                <a:gd name="T10" fmla="*/ 34 w 69"/>
                <a:gd name="T11" fmla="*/ 4 h 70"/>
                <a:gd name="T12" fmla="*/ 3 w 69"/>
                <a:gd name="T13" fmla="*/ 35 h 70"/>
                <a:gd name="T14" fmla="*/ 34 w 69"/>
                <a:gd name="T15" fmla="*/ 66 h 70"/>
                <a:gd name="T16" fmla="*/ 65 w 69"/>
                <a:gd name="T17" fmla="*/ 35 h 70"/>
                <a:gd name="T18" fmla="*/ 34 w 69"/>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15" y="70"/>
                    <a:pt x="0" y="54"/>
                    <a:pt x="0" y="35"/>
                  </a:cubicBezTo>
                  <a:cubicBezTo>
                    <a:pt x="0" y="16"/>
                    <a:pt x="15" y="0"/>
                    <a:pt x="34" y="0"/>
                  </a:cubicBezTo>
                  <a:cubicBezTo>
                    <a:pt x="53" y="0"/>
                    <a:pt x="69" y="16"/>
                    <a:pt x="69" y="35"/>
                  </a:cubicBezTo>
                  <a:cubicBezTo>
                    <a:pt x="69" y="54"/>
                    <a:pt x="53" y="70"/>
                    <a:pt x="34" y="70"/>
                  </a:cubicBezTo>
                  <a:close/>
                  <a:moveTo>
                    <a:pt x="34" y="4"/>
                  </a:moveTo>
                  <a:cubicBezTo>
                    <a:pt x="17" y="4"/>
                    <a:pt x="3" y="18"/>
                    <a:pt x="3" y="35"/>
                  </a:cubicBezTo>
                  <a:cubicBezTo>
                    <a:pt x="3" y="52"/>
                    <a:pt x="17" y="66"/>
                    <a:pt x="34" y="66"/>
                  </a:cubicBezTo>
                  <a:cubicBezTo>
                    <a:pt x="51" y="66"/>
                    <a:pt x="65" y="52"/>
                    <a:pt x="65" y="35"/>
                  </a:cubicBezTo>
                  <a:cubicBezTo>
                    <a:pt x="65" y="18"/>
                    <a:pt x="51" y="4"/>
                    <a:pt x="3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7" name="Freeform 172"/>
            <p:cNvSpPr>
              <a:spLocks noEditPoints="1"/>
            </p:cNvSpPr>
            <p:nvPr/>
          </p:nvSpPr>
          <p:spPr bwMode="auto">
            <a:xfrm>
              <a:off x="855663" y="3381375"/>
              <a:ext cx="325437" cy="322262"/>
            </a:xfrm>
            <a:custGeom>
              <a:avLst/>
              <a:gdLst>
                <a:gd name="T0" fmla="*/ 57 w 115"/>
                <a:gd name="T1" fmla="*/ 114 h 114"/>
                <a:gd name="T2" fmla="*/ 0 w 115"/>
                <a:gd name="T3" fmla="*/ 57 h 114"/>
                <a:gd name="T4" fmla="*/ 57 w 115"/>
                <a:gd name="T5" fmla="*/ 0 h 114"/>
                <a:gd name="T6" fmla="*/ 115 w 115"/>
                <a:gd name="T7" fmla="*/ 57 h 114"/>
                <a:gd name="T8" fmla="*/ 57 w 115"/>
                <a:gd name="T9" fmla="*/ 114 h 114"/>
                <a:gd name="T10" fmla="*/ 57 w 115"/>
                <a:gd name="T11" fmla="*/ 3 h 114"/>
                <a:gd name="T12" fmla="*/ 3 w 115"/>
                <a:gd name="T13" fmla="*/ 57 h 114"/>
                <a:gd name="T14" fmla="*/ 57 w 115"/>
                <a:gd name="T15" fmla="*/ 111 h 114"/>
                <a:gd name="T16" fmla="*/ 111 w 115"/>
                <a:gd name="T17" fmla="*/ 57 h 114"/>
                <a:gd name="T18" fmla="*/ 57 w 115"/>
                <a:gd name="T19" fmla="*/ 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4">
                  <a:moveTo>
                    <a:pt x="57" y="114"/>
                  </a:moveTo>
                  <a:cubicBezTo>
                    <a:pt x="26" y="114"/>
                    <a:pt x="0" y="89"/>
                    <a:pt x="0" y="57"/>
                  </a:cubicBezTo>
                  <a:cubicBezTo>
                    <a:pt x="0" y="25"/>
                    <a:pt x="26" y="0"/>
                    <a:pt x="57" y="0"/>
                  </a:cubicBezTo>
                  <a:cubicBezTo>
                    <a:pt x="89" y="0"/>
                    <a:pt x="115" y="25"/>
                    <a:pt x="115" y="57"/>
                  </a:cubicBezTo>
                  <a:cubicBezTo>
                    <a:pt x="115" y="89"/>
                    <a:pt x="89" y="114"/>
                    <a:pt x="57" y="114"/>
                  </a:cubicBezTo>
                  <a:close/>
                  <a:moveTo>
                    <a:pt x="57" y="3"/>
                  </a:moveTo>
                  <a:cubicBezTo>
                    <a:pt x="28" y="3"/>
                    <a:pt x="3" y="27"/>
                    <a:pt x="3" y="57"/>
                  </a:cubicBezTo>
                  <a:cubicBezTo>
                    <a:pt x="3" y="87"/>
                    <a:pt x="28" y="111"/>
                    <a:pt x="57" y="111"/>
                  </a:cubicBezTo>
                  <a:cubicBezTo>
                    <a:pt x="87" y="111"/>
                    <a:pt x="111" y="87"/>
                    <a:pt x="111" y="57"/>
                  </a:cubicBezTo>
                  <a:cubicBezTo>
                    <a:pt x="111" y="27"/>
                    <a:pt x="87" y="3"/>
                    <a:pt x="5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8" name="Freeform 173"/>
            <p:cNvSpPr>
              <a:spLocks/>
            </p:cNvSpPr>
            <p:nvPr/>
          </p:nvSpPr>
          <p:spPr bwMode="auto">
            <a:xfrm>
              <a:off x="844550" y="3497263"/>
              <a:ext cx="523875" cy="795337"/>
            </a:xfrm>
            <a:custGeom>
              <a:avLst/>
              <a:gdLst>
                <a:gd name="T0" fmla="*/ 184 w 185"/>
                <a:gd name="T1" fmla="*/ 196 h 281"/>
                <a:gd name="T2" fmla="*/ 185 w 185"/>
                <a:gd name="T3" fmla="*/ 189 h 281"/>
                <a:gd name="T4" fmla="*/ 184 w 185"/>
                <a:gd name="T5" fmla="*/ 189 h 281"/>
                <a:gd name="T6" fmla="*/ 184 w 185"/>
                <a:gd name="T7" fmla="*/ 159 h 281"/>
                <a:gd name="T8" fmla="*/ 184 w 185"/>
                <a:gd name="T9" fmla="*/ 121 h 281"/>
                <a:gd name="T10" fmla="*/ 184 w 185"/>
                <a:gd name="T11" fmla="*/ 121 h 281"/>
                <a:gd name="T12" fmla="*/ 167 w 185"/>
                <a:gd name="T13" fmla="*/ 103 h 281"/>
                <a:gd name="T14" fmla="*/ 149 w 185"/>
                <a:gd name="T15" fmla="*/ 121 h 281"/>
                <a:gd name="T16" fmla="*/ 149 w 185"/>
                <a:gd name="T17" fmla="*/ 112 h 281"/>
                <a:gd name="T18" fmla="*/ 131 w 185"/>
                <a:gd name="T19" fmla="*/ 94 h 281"/>
                <a:gd name="T20" fmla="*/ 114 w 185"/>
                <a:gd name="T21" fmla="*/ 112 h 281"/>
                <a:gd name="T22" fmla="*/ 114 w 185"/>
                <a:gd name="T23" fmla="*/ 103 h 281"/>
                <a:gd name="T24" fmla="*/ 96 w 185"/>
                <a:gd name="T25" fmla="*/ 85 h 281"/>
                <a:gd name="T26" fmla="*/ 78 w 185"/>
                <a:gd name="T27" fmla="*/ 103 h 281"/>
                <a:gd name="T28" fmla="*/ 78 w 185"/>
                <a:gd name="T29" fmla="*/ 17 h 281"/>
                <a:gd name="T30" fmla="*/ 61 w 185"/>
                <a:gd name="T31" fmla="*/ 0 h 281"/>
                <a:gd name="T32" fmla="*/ 43 w 185"/>
                <a:gd name="T33" fmla="*/ 17 h 281"/>
                <a:gd name="T34" fmla="*/ 43 w 185"/>
                <a:gd name="T35" fmla="*/ 121 h 281"/>
                <a:gd name="T36" fmla="*/ 43 w 185"/>
                <a:gd name="T37" fmla="*/ 171 h 281"/>
                <a:gd name="T38" fmla="*/ 35 w 185"/>
                <a:gd name="T39" fmla="*/ 180 h 281"/>
                <a:gd name="T40" fmla="*/ 35 w 185"/>
                <a:gd name="T41" fmla="*/ 137 h 281"/>
                <a:gd name="T42" fmla="*/ 18 w 185"/>
                <a:gd name="T43" fmla="*/ 119 h 281"/>
                <a:gd name="T44" fmla="*/ 0 w 185"/>
                <a:gd name="T45" fmla="*/ 119 h 281"/>
                <a:gd name="T46" fmla="*/ 0 w 185"/>
                <a:gd name="T47" fmla="*/ 137 h 281"/>
                <a:gd name="T48" fmla="*/ 0 w 185"/>
                <a:gd name="T49" fmla="*/ 189 h 281"/>
                <a:gd name="T50" fmla="*/ 0 w 185"/>
                <a:gd name="T51" fmla="*/ 189 h 281"/>
                <a:gd name="T52" fmla="*/ 0 w 185"/>
                <a:gd name="T53" fmla="*/ 189 h 281"/>
                <a:gd name="T54" fmla="*/ 92 w 185"/>
                <a:gd name="T55" fmla="*/ 281 h 281"/>
                <a:gd name="T56" fmla="*/ 184 w 185"/>
                <a:gd name="T57" fmla="*/ 199 h 281"/>
                <a:gd name="T58" fmla="*/ 184 w 185"/>
                <a:gd name="T59" fmla="*/ 199 h 281"/>
                <a:gd name="T60" fmla="*/ 184 w 185"/>
                <a:gd name="T61" fmla="*/ 19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5" h="281">
                  <a:moveTo>
                    <a:pt x="184" y="196"/>
                  </a:moveTo>
                  <a:cubicBezTo>
                    <a:pt x="185" y="194"/>
                    <a:pt x="185" y="191"/>
                    <a:pt x="185" y="189"/>
                  </a:cubicBezTo>
                  <a:cubicBezTo>
                    <a:pt x="184" y="189"/>
                    <a:pt x="184" y="189"/>
                    <a:pt x="184" y="189"/>
                  </a:cubicBezTo>
                  <a:cubicBezTo>
                    <a:pt x="184" y="159"/>
                    <a:pt x="184" y="159"/>
                    <a:pt x="184" y="159"/>
                  </a:cubicBezTo>
                  <a:cubicBezTo>
                    <a:pt x="184" y="121"/>
                    <a:pt x="184" y="121"/>
                    <a:pt x="184" y="121"/>
                  </a:cubicBezTo>
                  <a:cubicBezTo>
                    <a:pt x="184" y="121"/>
                    <a:pt x="184" y="121"/>
                    <a:pt x="184" y="121"/>
                  </a:cubicBezTo>
                  <a:cubicBezTo>
                    <a:pt x="184" y="111"/>
                    <a:pt x="177" y="103"/>
                    <a:pt x="167" y="103"/>
                  </a:cubicBezTo>
                  <a:cubicBezTo>
                    <a:pt x="157" y="103"/>
                    <a:pt x="149" y="111"/>
                    <a:pt x="149" y="121"/>
                  </a:cubicBezTo>
                  <a:cubicBezTo>
                    <a:pt x="149" y="112"/>
                    <a:pt x="149" y="112"/>
                    <a:pt x="149" y="112"/>
                  </a:cubicBezTo>
                  <a:cubicBezTo>
                    <a:pt x="149" y="102"/>
                    <a:pt x="141" y="94"/>
                    <a:pt x="131" y="94"/>
                  </a:cubicBezTo>
                  <a:cubicBezTo>
                    <a:pt x="122" y="94"/>
                    <a:pt x="114" y="102"/>
                    <a:pt x="114" y="112"/>
                  </a:cubicBezTo>
                  <a:cubicBezTo>
                    <a:pt x="114" y="103"/>
                    <a:pt x="114" y="103"/>
                    <a:pt x="114" y="103"/>
                  </a:cubicBezTo>
                  <a:cubicBezTo>
                    <a:pt x="114" y="93"/>
                    <a:pt x="106" y="85"/>
                    <a:pt x="96" y="85"/>
                  </a:cubicBezTo>
                  <a:cubicBezTo>
                    <a:pt x="86" y="85"/>
                    <a:pt x="78" y="93"/>
                    <a:pt x="78" y="103"/>
                  </a:cubicBezTo>
                  <a:cubicBezTo>
                    <a:pt x="78" y="17"/>
                    <a:pt x="78" y="17"/>
                    <a:pt x="78" y="17"/>
                  </a:cubicBezTo>
                  <a:cubicBezTo>
                    <a:pt x="78" y="8"/>
                    <a:pt x="70" y="0"/>
                    <a:pt x="61" y="0"/>
                  </a:cubicBezTo>
                  <a:cubicBezTo>
                    <a:pt x="51" y="0"/>
                    <a:pt x="43" y="8"/>
                    <a:pt x="43" y="17"/>
                  </a:cubicBezTo>
                  <a:cubicBezTo>
                    <a:pt x="43" y="121"/>
                    <a:pt x="43" y="121"/>
                    <a:pt x="43" y="121"/>
                  </a:cubicBezTo>
                  <a:cubicBezTo>
                    <a:pt x="43" y="171"/>
                    <a:pt x="43" y="171"/>
                    <a:pt x="43" y="171"/>
                  </a:cubicBezTo>
                  <a:cubicBezTo>
                    <a:pt x="43" y="175"/>
                    <a:pt x="41" y="180"/>
                    <a:pt x="35" y="180"/>
                  </a:cubicBezTo>
                  <a:cubicBezTo>
                    <a:pt x="35" y="137"/>
                    <a:pt x="35" y="137"/>
                    <a:pt x="35" y="137"/>
                  </a:cubicBezTo>
                  <a:cubicBezTo>
                    <a:pt x="35" y="127"/>
                    <a:pt x="28" y="119"/>
                    <a:pt x="18" y="119"/>
                  </a:cubicBezTo>
                  <a:cubicBezTo>
                    <a:pt x="0" y="119"/>
                    <a:pt x="0" y="119"/>
                    <a:pt x="0" y="119"/>
                  </a:cubicBezTo>
                  <a:cubicBezTo>
                    <a:pt x="0" y="137"/>
                    <a:pt x="0" y="137"/>
                    <a:pt x="0" y="137"/>
                  </a:cubicBezTo>
                  <a:cubicBezTo>
                    <a:pt x="0" y="189"/>
                    <a:pt x="0" y="189"/>
                    <a:pt x="0" y="189"/>
                  </a:cubicBezTo>
                  <a:cubicBezTo>
                    <a:pt x="0" y="189"/>
                    <a:pt x="0" y="189"/>
                    <a:pt x="0" y="189"/>
                  </a:cubicBezTo>
                  <a:cubicBezTo>
                    <a:pt x="0" y="189"/>
                    <a:pt x="0" y="189"/>
                    <a:pt x="0" y="189"/>
                  </a:cubicBezTo>
                  <a:cubicBezTo>
                    <a:pt x="0" y="240"/>
                    <a:pt x="41" y="281"/>
                    <a:pt x="92" y="281"/>
                  </a:cubicBezTo>
                  <a:cubicBezTo>
                    <a:pt x="140" y="281"/>
                    <a:pt x="179" y="245"/>
                    <a:pt x="184" y="199"/>
                  </a:cubicBezTo>
                  <a:cubicBezTo>
                    <a:pt x="184" y="199"/>
                    <a:pt x="184" y="199"/>
                    <a:pt x="184" y="199"/>
                  </a:cubicBezTo>
                  <a:lnTo>
                    <a:pt x="184" y="196"/>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764" name="Group 763"/>
          <p:cNvGrpSpPr/>
          <p:nvPr/>
        </p:nvGrpSpPr>
        <p:grpSpPr>
          <a:xfrm>
            <a:off x="1879658" y="4758053"/>
            <a:ext cx="670309" cy="976319"/>
            <a:chOff x="1752600" y="4260851"/>
            <a:chExt cx="657225" cy="957262"/>
          </a:xfrm>
        </p:grpSpPr>
        <p:sp>
          <p:nvSpPr>
            <p:cNvPr id="723" name="Freeform 178"/>
            <p:cNvSpPr>
              <a:spLocks/>
            </p:cNvSpPr>
            <p:nvPr/>
          </p:nvSpPr>
          <p:spPr bwMode="auto">
            <a:xfrm>
              <a:off x="1752600" y="4479926"/>
              <a:ext cx="112713" cy="130175"/>
            </a:xfrm>
            <a:custGeom>
              <a:avLst/>
              <a:gdLst>
                <a:gd name="T0" fmla="*/ 8 w 40"/>
                <a:gd name="T1" fmla="*/ 46 h 46"/>
                <a:gd name="T2" fmla="*/ 40 w 40"/>
                <a:gd name="T3" fmla="*/ 46 h 46"/>
                <a:gd name="T4" fmla="*/ 40 w 40"/>
                <a:gd name="T5" fmla="*/ 0 h 46"/>
                <a:gd name="T6" fmla="*/ 8 w 40"/>
                <a:gd name="T7" fmla="*/ 0 h 46"/>
                <a:gd name="T8" fmla="*/ 0 w 40"/>
                <a:gd name="T9" fmla="*/ 8 h 46"/>
                <a:gd name="T10" fmla="*/ 0 w 40"/>
                <a:gd name="T11" fmla="*/ 38 h 46"/>
                <a:gd name="T12" fmla="*/ 8 w 40"/>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40" h="46">
                  <a:moveTo>
                    <a:pt x="8" y="46"/>
                  </a:moveTo>
                  <a:cubicBezTo>
                    <a:pt x="40" y="46"/>
                    <a:pt x="40" y="46"/>
                    <a:pt x="40" y="46"/>
                  </a:cubicBezTo>
                  <a:cubicBezTo>
                    <a:pt x="40" y="0"/>
                    <a:pt x="40" y="0"/>
                    <a:pt x="40" y="0"/>
                  </a:cubicBezTo>
                  <a:cubicBezTo>
                    <a:pt x="8" y="0"/>
                    <a:pt x="8" y="0"/>
                    <a:pt x="8" y="0"/>
                  </a:cubicBezTo>
                  <a:cubicBezTo>
                    <a:pt x="4" y="0"/>
                    <a:pt x="0" y="4"/>
                    <a:pt x="0" y="8"/>
                  </a:cubicBezTo>
                  <a:cubicBezTo>
                    <a:pt x="0" y="38"/>
                    <a:pt x="0" y="38"/>
                    <a:pt x="0" y="38"/>
                  </a:cubicBezTo>
                  <a:cubicBezTo>
                    <a:pt x="0" y="42"/>
                    <a:pt x="4" y="46"/>
                    <a:pt x="8"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4" name="Rectangle 179"/>
            <p:cNvSpPr>
              <a:spLocks noChangeArrowheads="1"/>
            </p:cNvSpPr>
            <p:nvPr/>
          </p:nvSpPr>
          <p:spPr bwMode="auto">
            <a:xfrm>
              <a:off x="1792288" y="4610101"/>
              <a:ext cx="44450"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5" name="Rectangle 180"/>
            <p:cNvSpPr>
              <a:spLocks noChangeArrowheads="1"/>
            </p:cNvSpPr>
            <p:nvPr/>
          </p:nvSpPr>
          <p:spPr bwMode="auto">
            <a:xfrm>
              <a:off x="1792288" y="4610101"/>
              <a:ext cx="44450"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6" name="Rectangle 181"/>
            <p:cNvSpPr>
              <a:spLocks noChangeArrowheads="1"/>
            </p:cNvSpPr>
            <p:nvPr/>
          </p:nvSpPr>
          <p:spPr bwMode="auto">
            <a:xfrm>
              <a:off x="1792288" y="4821238"/>
              <a:ext cx="44450"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7" name="Rectangle 182"/>
            <p:cNvSpPr>
              <a:spLocks noChangeArrowheads="1"/>
            </p:cNvSpPr>
            <p:nvPr/>
          </p:nvSpPr>
          <p:spPr bwMode="auto">
            <a:xfrm>
              <a:off x="1792288" y="4821238"/>
              <a:ext cx="44450"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8" name="Freeform 183"/>
            <p:cNvSpPr>
              <a:spLocks/>
            </p:cNvSpPr>
            <p:nvPr/>
          </p:nvSpPr>
          <p:spPr bwMode="auto">
            <a:xfrm>
              <a:off x="1766888" y="4686301"/>
              <a:ext cx="96838" cy="134938"/>
            </a:xfrm>
            <a:custGeom>
              <a:avLst/>
              <a:gdLst>
                <a:gd name="T0" fmla="*/ 34 w 34"/>
                <a:gd name="T1" fmla="*/ 38 h 48"/>
                <a:gd name="T2" fmla="*/ 24 w 34"/>
                <a:gd name="T3" fmla="*/ 48 h 48"/>
                <a:gd name="T4" fmla="*/ 10 w 34"/>
                <a:gd name="T5" fmla="*/ 48 h 48"/>
                <a:gd name="T6" fmla="*/ 0 w 34"/>
                <a:gd name="T7" fmla="*/ 38 h 48"/>
                <a:gd name="T8" fmla="*/ 0 w 34"/>
                <a:gd name="T9" fmla="*/ 10 h 48"/>
                <a:gd name="T10" fmla="*/ 10 w 34"/>
                <a:gd name="T11" fmla="*/ 0 h 48"/>
                <a:gd name="T12" fmla="*/ 24 w 34"/>
                <a:gd name="T13" fmla="*/ 0 h 48"/>
                <a:gd name="T14" fmla="*/ 34 w 34"/>
                <a:gd name="T15" fmla="*/ 10 h 48"/>
                <a:gd name="T16" fmla="*/ 34 w 34"/>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48">
                  <a:moveTo>
                    <a:pt x="34" y="38"/>
                  </a:moveTo>
                  <a:cubicBezTo>
                    <a:pt x="34" y="43"/>
                    <a:pt x="29" y="48"/>
                    <a:pt x="24" y="48"/>
                  </a:cubicBezTo>
                  <a:cubicBezTo>
                    <a:pt x="10" y="48"/>
                    <a:pt x="10" y="48"/>
                    <a:pt x="10" y="48"/>
                  </a:cubicBezTo>
                  <a:cubicBezTo>
                    <a:pt x="5" y="48"/>
                    <a:pt x="0" y="43"/>
                    <a:pt x="0" y="38"/>
                  </a:cubicBezTo>
                  <a:cubicBezTo>
                    <a:pt x="0" y="10"/>
                    <a:pt x="0" y="10"/>
                    <a:pt x="0" y="10"/>
                  </a:cubicBezTo>
                  <a:cubicBezTo>
                    <a:pt x="0" y="5"/>
                    <a:pt x="5" y="0"/>
                    <a:pt x="10" y="0"/>
                  </a:cubicBezTo>
                  <a:cubicBezTo>
                    <a:pt x="24" y="0"/>
                    <a:pt x="24" y="0"/>
                    <a:pt x="24" y="0"/>
                  </a:cubicBezTo>
                  <a:cubicBezTo>
                    <a:pt x="29" y="0"/>
                    <a:pt x="34" y="5"/>
                    <a:pt x="34" y="10"/>
                  </a:cubicBezTo>
                  <a:lnTo>
                    <a:pt x="34"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9" name="Rectangle 184"/>
            <p:cNvSpPr>
              <a:spLocks noChangeArrowheads="1"/>
            </p:cNvSpPr>
            <p:nvPr/>
          </p:nvSpPr>
          <p:spPr bwMode="auto">
            <a:xfrm>
              <a:off x="1968500" y="4676776"/>
              <a:ext cx="236538"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0" name="Rectangle 185"/>
            <p:cNvSpPr>
              <a:spLocks noChangeArrowheads="1"/>
            </p:cNvSpPr>
            <p:nvPr/>
          </p:nvSpPr>
          <p:spPr bwMode="auto">
            <a:xfrm>
              <a:off x="1968500" y="4651376"/>
              <a:ext cx="2365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1" name="Rectangle 186"/>
            <p:cNvSpPr>
              <a:spLocks noChangeArrowheads="1"/>
            </p:cNvSpPr>
            <p:nvPr/>
          </p:nvSpPr>
          <p:spPr bwMode="auto">
            <a:xfrm>
              <a:off x="1865313" y="4433888"/>
              <a:ext cx="433388" cy="2206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2" name="Freeform 187"/>
            <p:cNvSpPr>
              <a:spLocks/>
            </p:cNvSpPr>
            <p:nvPr/>
          </p:nvSpPr>
          <p:spPr bwMode="auto">
            <a:xfrm>
              <a:off x="1944688" y="4297363"/>
              <a:ext cx="284163" cy="142875"/>
            </a:xfrm>
            <a:custGeom>
              <a:avLst/>
              <a:gdLst>
                <a:gd name="T0" fmla="*/ 50 w 100"/>
                <a:gd name="T1" fmla="*/ 0 h 50"/>
                <a:gd name="T2" fmla="*/ 0 w 100"/>
                <a:gd name="T3" fmla="*/ 50 h 50"/>
                <a:gd name="T4" fmla="*/ 100 w 100"/>
                <a:gd name="T5" fmla="*/ 50 h 50"/>
                <a:gd name="T6" fmla="*/ 50 w 100"/>
                <a:gd name="T7" fmla="*/ 0 h 50"/>
              </a:gdLst>
              <a:ahLst/>
              <a:cxnLst>
                <a:cxn ang="0">
                  <a:pos x="T0" y="T1"/>
                </a:cxn>
                <a:cxn ang="0">
                  <a:pos x="T2" y="T3"/>
                </a:cxn>
                <a:cxn ang="0">
                  <a:pos x="T4" y="T5"/>
                </a:cxn>
                <a:cxn ang="0">
                  <a:pos x="T6" y="T7"/>
                </a:cxn>
              </a:cxnLst>
              <a:rect l="0" t="0" r="r" b="b"/>
              <a:pathLst>
                <a:path w="100" h="50">
                  <a:moveTo>
                    <a:pt x="50" y="0"/>
                  </a:moveTo>
                  <a:cubicBezTo>
                    <a:pt x="22" y="0"/>
                    <a:pt x="0" y="22"/>
                    <a:pt x="0" y="50"/>
                  </a:cubicBezTo>
                  <a:cubicBezTo>
                    <a:pt x="100" y="50"/>
                    <a:pt x="100" y="50"/>
                    <a:pt x="100" y="50"/>
                  </a:cubicBezTo>
                  <a:cubicBezTo>
                    <a:pt x="100" y="22"/>
                    <a:pt x="77" y="0"/>
                    <a:pt x="5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3" name="Oval 188"/>
            <p:cNvSpPr>
              <a:spLocks noChangeArrowheads="1"/>
            </p:cNvSpPr>
            <p:nvPr/>
          </p:nvSpPr>
          <p:spPr bwMode="auto">
            <a:xfrm>
              <a:off x="19986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4" name="Oval 189"/>
            <p:cNvSpPr>
              <a:spLocks noChangeArrowheads="1"/>
            </p:cNvSpPr>
            <p:nvPr/>
          </p:nvSpPr>
          <p:spPr bwMode="auto">
            <a:xfrm>
              <a:off x="2138363" y="4362451"/>
              <a:ext cx="36513"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5" name="Freeform 190"/>
            <p:cNvSpPr>
              <a:spLocks/>
            </p:cNvSpPr>
            <p:nvPr/>
          </p:nvSpPr>
          <p:spPr bwMode="auto">
            <a:xfrm>
              <a:off x="1958975" y="4498976"/>
              <a:ext cx="246063" cy="90488"/>
            </a:xfrm>
            <a:custGeom>
              <a:avLst/>
              <a:gdLst>
                <a:gd name="T0" fmla="*/ 87 w 87"/>
                <a:gd name="T1" fmla="*/ 16 h 32"/>
                <a:gd name="T2" fmla="*/ 71 w 87"/>
                <a:gd name="T3" fmla="*/ 32 h 32"/>
                <a:gd name="T4" fmla="*/ 16 w 87"/>
                <a:gd name="T5" fmla="*/ 32 h 32"/>
                <a:gd name="T6" fmla="*/ 0 w 87"/>
                <a:gd name="T7" fmla="*/ 16 h 32"/>
                <a:gd name="T8" fmla="*/ 0 w 87"/>
                <a:gd name="T9" fmla="*/ 16 h 32"/>
                <a:gd name="T10" fmla="*/ 16 w 87"/>
                <a:gd name="T11" fmla="*/ 0 h 32"/>
                <a:gd name="T12" fmla="*/ 71 w 87"/>
                <a:gd name="T13" fmla="*/ 0 h 32"/>
                <a:gd name="T14" fmla="*/ 87 w 87"/>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2">
                  <a:moveTo>
                    <a:pt x="87" y="16"/>
                  </a:moveTo>
                  <a:cubicBezTo>
                    <a:pt x="87" y="25"/>
                    <a:pt x="79" y="32"/>
                    <a:pt x="71" y="32"/>
                  </a:cubicBezTo>
                  <a:cubicBezTo>
                    <a:pt x="16" y="32"/>
                    <a:pt x="16" y="32"/>
                    <a:pt x="16" y="32"/>
                  </a:cubicBezTo>
                  <a:cubicBezTo>
                    <a:pt x="7" y="32"/>
                    <a:pt x="0" y="25"/>
                    <a:pt x="0" y="16"/>
                  </a:cubicBezTo>
                  <a:cubicBezTo>
                    <a:pt x="0" y="16"/>
                    <a:pt x="0" y="16"/>
                    <a:pt x="0" y="16"/>
                  </a:cubicBezTo>
                  <a:cubicBezTo>
                    <a:pt x="0" y="7"/>
                    <a:pt x="7" y="0"/>
                    <a:pt x="16" y="0"/>
                  </a:cubicBezTo>
                  <a:cubicBezTo>
                    <a:pt x="71" y="0"/>
                    <a:pt x="71" y="0"/>
                    <a:pt x="71" y="0"/>
                  </a:cubicBezTo>
                  <a:cubicBezTo>
                    <a:pt x="79" y="0"/>
                    <a:pt x="87" y="7"/>
                    <a:pt x="8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6" name="Freeform 191"/>
            <p:cNvSpPr>
              <a:spLocks/>
            </p:cNvSpPr>
            <p:nvPr/>
          </p:nvSpPr>
          <p:spPr bwMode="auto">
            <a:xfrm>
              <a:off x="207486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7" name="Freeform 192"/>
            <p:cNvSpPr>
              <a:spLocks/>
            </p:cNvSpPr>
            <p:nvPr/>
          </p:nvSpPr>
          <p:spPr bwMode="auto">
            <a:xfrm>
              <a:off x="2049463" y="4521201"/>
              <a:ext cx="9525" cy="53975"/>
            </a:xfrm>
            <a:custGeom>
              <a:avLst/>
              <a:gdLst>
                <a:gd name="T0" fmla="*/ 3 w 3"/>
                <a:gd name="T1" fmla="*/ 17 h 19"/>
                <a:gd name="T2" fmla="*/ 2 w 3"/>
                <a:gd name="T3" fmla="*/ 19 h 19"/>
                <a:gd name="T4" fmla="*/ 2 w 3"/>
                <a:gd name="T5" fmla="*/ 19 h 19"/>
                <a:gd name="T6" fmla="*/ 0 w 3"/>
                <a:gd name="T7" fmla="*/ 17 h 19"/>
                <a:gd name="T8" fmla="*/ 0 w 3"/>
                <a:gd name="T9" fmla="*/ 1 h 19"/>
                <a:gd name="T10" fmla="*/ 2 w 3"/>
                <a:gd name="T11" fmla="*/ 0 h 19"/>
                <a:gd name="T12" fmla="*/ 2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8" name="Freeform 193"/>
            <p:cNvSpPr>
              <a:spLocks/>
            </p:cNvSpPr>
            <p:nvPr/>
          </p:nvSpPr>
          <p:spPr bwMode="auto">
            <a:xfrm>
              <a:off x="2020888" y="4521201"/>
              <a:ext cx="12700"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9" name="Freeform 194"/>
            <p:cNvSpPr>
              <a:spLocks/>
            </p:cNvSpPr>
            <p:nvPr/>
          </p:nvSpPr>
          <p:spPr bwMode="auto">
            <a:xfrm>
              <a:off x="1995488" y="4521201"/>
              <a:ext cx="9525" cy="53975"/>
            </a:xfrm>
            <a:custGeom>
              <a:avLst/>
              <a:gdLst>
                <a:gd name="T0" fmla="*/ 3 w 3"/>
                <a:gd name="T1" fmla="*/ 17 h 19"/>
                <a:gd name="T2" fmla="*/ 1 w 3"/>
                <a:gd name="T3" fmla="*/ 19 h 19"/>
                <a:gd name="T4" fmla="*/ 1 w 3"/>
                <a:gd name="T5" fmla="*/ 19 h 19"/>
                <a:gd name="T6" fmla="*/ 0 w 3"/>
                <a:gd name="T7" fmla="*/ 17 h 19"/>
                <a:gd name="T8" fmla="*/ 0 w 3"/>
                <a:gd name="T9" fmla="*/ 1 h 19"/>
                <a:gd name="T10" fmla="*/ 1 w 3"/>
                <a:gd name="T11" fmla="*/ 0 h 19"/>
                <a:gd name="T12" fmla="*/ 1 w 3"/>
                <a:gd name="T13" fmla="*/ 0 h 19"/>
                <a:gd name="T14" fmla="*/ 3 w 3"/>
                <a:gd name="T15" fmla="*/ 1 h 19"/>
                <a:gd name="T16" fmla="*/ 3 w 3"/>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9">
                  <a:moveTo>
                    <a:pt x="3" y="17"/>
                  </a:moveTo>
                  <a:cubicBezTo>
                    <a:pt x="3" y="18"/>
                    <a:pt x="2" y="19"/>
                    <a:pt x="1" y="19"/>
                  </a:cubicBezTo>
                  <a:cubicBezTo>
                    <a:pt x="1" y="19"/>
                    <a:pt x="1" y="19"/>
                    <a:pt x="1" y="19"/>
                  </a:cubicBezTo>
                  <a:cubicBezTo>
                    <a:pt x="0" y="19"/>
                    <a:pt x="0" y="18"/>
                    <a:pt x="0" y="17"/>
                  </a:cubicBezTo>
                  <a:cubicBezTo>
                    <a:pt x="0" y="1"/>
                    <a:pt x="0" y="1"/>
                    <a:pt x="0" y="1"/>
                  </a:cubicBezTo>
                  <a:cubicBezTo>
                    <a:pt x="0" y="0"/>
                    <a:pt x="0" y="0"/>
                    <a:pt x="1" y="0"/>
                  </a:cubicBezTo>
                  <a:cubicBezTo>
                    <a:pt x="1" y="0"/>
                    <a:pt x="1" y="0"/>
                    <a:pt x="1" y="0"/>
                  </a:cubicBezTo>
                  <a:cubicBezTo>
                    <a:pt x="2" y="0"/>
                    <a:pt x="3" y="0"/>
                    <a:pt x="3" y="1"/>
                  </a:cubicBezTo>
                  <a:lnTo>
                    <a:pt x="3"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0" name="Freeform 195"/>
            <p:cNvSpPr>
              <a:spLocks/>
            </p:cNvSpPr>
            <p:nvPr/>
          </p:nvSpPr>
          <p:spPr bwMode="auto">
            <a:xfrm>
              <a:off x="2157413"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1" name="Freeform 196"/>
            <p:cNvSpPr>
              <a:spLocks/>
            </p:cNvSpPr>
            <p:nvPr/>
          </p:nvSpPr>
          <p:spPr bwMode="auto">
            <a:xfrm>
              <a:off x="21288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2" name="Freeform 197"/>
            <p:cNvSpPr>
              <a:spLocks/>
            </p:cNvSpPr>
            <p:nvPr/>
          </p:nvSpPr>
          <p:spPr bwMode="auto">
            <a:xfrm>
              <a:off x="2103438" y="4521201"/>
              <a:ext cx="11113" cy="53975"/>
            </a:xfrm>
            <a:custGeom>
              <a:avLst/>
              <a:gdLst>
                <a:gd name="T0" fmla="*/ 4 w 4"/>
                <a:gd name="T1" fmla="*/ 17 h 19"/>
                <a:gd name="T2" fmla="*/ 2 w 4"/>
                <a:gd name="T3" fmla="*/ 19 h 19"/>
                <a:gd name="T4" fmla="*/ 2 w 4"/>
                <a:gd name="T5" fmla="*/ 19 h 19"/>
                <a:gd name="T6" fmla="*/ 0 w 4"/>
                <a:gd name="T7" fmla="*/ 17 h 19"/>
                <a:gd name="T8" fmla="*/ 0 w 4"/>
                <a:gd name="T9" fmla="*/ 1 h 19"/>
                <a:gd name="T10" fmla="*/ 2 w 4"/>
                <a:gd name="T11" fmla="*/ 0 h 19"/>
                <a:gd name="T12" fmla="*/ 2 w 4"/>
                <a:gd name="T13" fmla="*/ 0 h 19"/>
                <a:gd name="T14" fmla="*/ 4 w 4"/>
                <a:gd name="T15" fmla="*/ 1 h 19"/>
                <a:gd name="T16" fmla="*/ 4 w 4"/>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9">
                  <a:moveTo>
                    <a:pt x="4" y="17"/>
                  </a:moveTo>
                  <a:cubicBezTo>
                    <a:pt x="4" y="18"/>
                    <a:pt x="3" y="19"/>
                    <a:pt x="2" y="19"/>
                  </a:cubicBezTo>
                  <a:cubicBezTo>
                    <a:pt x="2" y="19"/>
                    <a:pt x="2" y="19"/>
                    <a:pt x="2" y="19"/>
                  </a:cubicBezTo>
                  <a:cubicBezTo>
                    <a:pt x="1" y="19"/>
                    <a:pt x="0" y="18"/>
                    <a:pt x="0" y="17"/>
                  </a:cubicBezTo>
                  <a:cubicBezTo>
                    <a:pt x="0" y="1"/>
                    <a:pt x="0" y="1"/>
                    <a:pt x="0" y="1"/>
                  </a:cubicBezTo>
                  <a:cubicBezTo>
                    <a:pt x="0" y="0"/>
                    <a:pt x="1" y="0"/>
                    <a:pt x="2" y="0"/>
                  </a:cubicBezTo>
                  <a:cubicBezTo>
                    <a:pt x="2" y="0"/>
                    <a:pt x="2" y="0"/>
                    <a:pt x="2" y="0"/>
                  </a:cubicBezTo>
                  <a:cubicBezTo>
                    <a:pt x="3" y="0"/>
                    <a:pt x="4" y="0"/>
                    <a:pt x="4" y="1"/>
                  </a:cubicBezTo>
                  <a:lnTo>
                    <a:pt x="4" y="1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3" name="Freeform 198"/>
            <p:cNvSpPr>
              <a:spLocks/>
            </p:cNvSpPr>
            <p:nvPr/>
          </p:nvSpPr>
          <p:spPr bwMode="auto">
            <a:xfrm>
              <a:off x="1914525" y="4794251"/>
              <a:ext cx="333375" cy="92075"/>
            </a:xfrm>
            <a:custGeom>
              <a:avLst/>
              <a:gdLst>
                <a:gd name="T0" fmla="*/ 10 w 118"/>
                <a:gd name="T1" fmla="*/ 33 h 33"/>
                <a:gd name="T2" fmla="*/ 0 w 118"/>
                <a:gd name="T3" fmla="*/ 23 h 33"/>
                <a:gd name="T4" fmla="*/ 0 w 118"/>
                <a:gd name="T5" fmla="*/ 9 h 33"/>
                <a:gd name="T6" fmla="*/ 10 w 118"/>
                <a:gd name="T7" fmla="*/ 0 h 33"/>
                <a:gd name="T8" fmla="*/ 109 w 118"/>
                <a:gd name="T9" fmla="*/ 0 h 33"/>
                <a:gd name="T10" fmla="*/ 118 w 118"/>
                <a:gd name="T11" fmla="*/ 9 h 33"/>
                <a:gd name="T12" fmla="*/ 118 w 118"/>
                <a:gd name="T13" fmla="*/ 23 h 33"/>
                <a:gd name="T14" fmla="*/ 109 w 118"/>
                <a:gd name="T15" fmla="*/ 33 h 33"/>
                <a:gd name="T16" fmla="*/ 10 w 118"/>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
                  <a:moveTo>
                    <a:pt x="10" y="33"/>
                  </a:moveTo>
                  <a:cubicBezTo>
                    <a:pt x="5" y="33"/>
                    <a:pt x="0" y="28"/>
                    <a:pt x="0" y="23"/>
                  </a:cubicBezTo>
                  <a:cubicBezTo>
                    <a:pt x="0" y="9"/>
                    <a:pt x="0" y="9"/>
                    <a:pt x="0" y="9"/>
                  </a:cubicBezTo>
                  <a:cubicBezTo>
                    <a:pt x="0" y="4"/>
                    <a:pt x="5" y="0"/>
                    <a:pt x="10" y="0"/>
                  </a:cubicBezTo>
                  <a:cubicBezTo>
                    <a:pt x="109" y="0"/>
                    <a:pt x="109" y="0"/>
                    <a:pt x="109" y="0"/>
                  </a:cubicBezTo>
                  <a:cubicBezTo>
                    <a:pt x="114" y="0"/>
                    <a:pt x="118" y="4"/>
                    <a:pt x="118" y="9"/>
                  </a:cubicBezTo>
                  <a:cubicBezTo>
                    <a:pt x="118" y="23"/>
                    <a:pt x="118" y="23"/>
                    <a:pt x="118" y="23"/>
                  </a:cubicBezTo>
                  <a:cubicBezTo>
                    <a:pt x="118" y="28"/>
                    <a:pt x="114" y="33"/>
                    <a:pt x="109" y="33"/>
                  </a:cubicBezTo>
                  <a:lnTo>
                    <a:pt x="10" y="3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4" name="Rectangle 199"/>
            <p:cNvSpPr>
              <a:spLocks noChangeArrowheads="1"/>
            </p:cNvSpPr>
            <p:nvPr/>
          </p:nvSpPr>
          <p:spPr bwMode="auto">
            <a:xfrm>
              <a:off x="1973263" y="4886326"/>
              <a:ext cx="42863"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5" name="Rectangle 200"/>
            <p:cNvSpPr>
              <a:spLocks noChangeArrowheads="1"/>
            </p:cNvSpPr>
            <p:nvPr/>
          </p:nvSpPr>
          <p:spPr bwMode="auto">
            <a:xfrm>
              <a:off x="1973263" y="4886326"/>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6" name="Rectangle 201"/>
            <p:cNvSpPr>
              <a:spLocks noChangeArrowheads="1"/>
            </p:cNvSpPr>
            <p:nvPr/>
          </p:nvSpPr>
          <p:spPr bwMode="auto">
            <a:xfrm>
              <a:off x="2163763" y="4886326"/>
              <a:ext cx="41275" cy="2667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7" name="Rectangle 202"/>
            <p:cNvSpPr>
              <a:spLocks noChangeArrowheads="1"/>
            </p:cNvSpPr>
            <p:nvPr/>
          </p:nvSpPr>
          <p:spPr bwMode="auto">
            <a:xfrm>
              <a:off x="2163763" y="4886326"/>
              <a:ext cx="412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8" name="Freeform 203"/>
            <p:cNvSpPr>
              <a:spLocks/>
            </p:cNvSpPr>
            <p:nvPr/>
          </p:nvSpPr>
          <p:spPr bwMode="auto">
            <a:xfrm>
              <a:off x="2236788" y="4368801"/>
              <a:ext cx="25400" cy="47625"/>
            </a:xfrm>
            <a:custGeom>
              <a:avLst/>
              <a:gdLst>
                <a:gd name="T0" fmla="*/ 0 w 9"/>
                <a:gd name="T1" fmla="*/ 0 h 17"/>
                <a:gd name="T2" fmla="*/ 0 w 9"/>
                <a:gd name="T3" fmla="*/ 0 h 17"/>
                <a:gd name="T4" fmla="*/ 0 w 9"/>
                <a:gd name="T5" fmla="*/ 17 h 17"/>
                <a:gd name="T6" fmla="*/ 0 w 9"/>
                <a:gd name="T7" fmla="*/ 17 h 17"/>
                <a:gd name="T8" fmla="*/ 9 w 9"/>
                <a:gd name="T9" fmla="*/ 8 h 17"/>
                <a:gd name="T10" fmla="*/ 0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0" y="0"/>
                  </a:moveTo>
                  <a:cubicBezTo>
                    <a:pt x="0" y="0"/>
                    <a:pt x="0" y="0"/>
                    <a:pt x="0" y="0"/>
                  </a:cubicBezTo>
                  <a:cubicBezTo>
                    <a:pt x="0" y="17"/>
                    <a:pt x="0" y="17"/>
                    <a:pt x="0" y="17"/>
                  </a:cubicBezTo>
                  <a:cubicBezTo>
                    <a:pt x="0" y="17"/>
                    <a:pt x="0" y="17"/>
                    <a:pt x="0" y="17"/>
                  </a:cubicBezTo>
                  <a:cubicBezTo>
                    <a:pt x="5" y="17"/>
                    <a:pt x="9" y="13"/>
                    <a:pt x="9" y="8"/>
                  </a:cubicBezTo>
                  <a:cubicBezTo>
                    <a:pt x="9" y="4"/>
                    <a:pt x="5"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9" name="Rectangle 204"/>
            <p:cNvSpPr>
              <a:spLocks noChangeArrowheads="1"/>
            </p:cNvSpPr>
            <p:nvPr/>
          </p:nvSpPr>
          <p:spPr bwMode="auto">
            <a:xfrm>
              <a:off x="2236788"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0" name="Freeform 205"/>
            <p:cNvSpPr>
              <a:spLocks/>
            </p:cNvSpPr>
            <p:nvPr/>
          </p:nvSpPr>
          <p:spPr bwMode="auto">
            <a:xfrm>
              <a:off x="1911350" y="4368801"/>
              <a:ext cx="25400" cy="47625"/>
            </a:xfrm>
            <a:custGeom>
              <a:avLst/>
              <a:gdLst>
                <a:gd name="T0" fmla="*/ 9 w 9"/>
                <a:gd name="T1" fmla="*/ 0 h 17"/>
                <a:gd name="T2" fmla="*/ 9 w 9"/>
                <a:gd name="T3" fmla="*/ 0 h 17"/>
                <a:gd name="T4" fmla="*/ 9 w 9"/>
                <a:gd name="T5" fmla="*/ 17 h 17"/>
                <a:gd name="T6" fmla="*/ 9 w 9"/>
                <a:gd name="T7" fmla="*/ 17 h 17"/>
                <a:gd name="T8" fmla="*/ 0 w 9"/>
                <a:gd name="T9" fmla="*/ 8 h 17"/>
                <a:gd name="T10" fmla="*/ 9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9" y="0"/>
                  </a:moveTo>
                  <a:cubicBezTo>
                    <a:pt x="9" y="0"/>
                    <a:pt x="9" y="0"/>
                    <a:pt x="9" y="0"/>
                  </a:cubicBezTo>
                  <a:cubicBezTo>
                    <a:pt x="9" y="17"/>
                    <a:pt x="9" y="17"/>
                    <a:pt x="9" y="17"/>
                  </a:cubicBezTo>
                  <a:cubicBezTo>
                    <a:pt x="9" y="17"/>
                    <a:pt x="9" y="17"/>
                    <a:pt x="9" y="17"/>
                  </a:cubicBezTo>
                  <a:cubicBezTo>
                    <a:pt x="4" y="17"/>
                    <a:pt x="0" y="13"/>
                    <a:pt x="0" y="8"/>
                  </a:cubicBezTo>
                  <a:cubicBezTo>
                    <a:pt x="0" y="4"/>
                    <a:pt x="4" y="0"/>
                    <a:pt x="9"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1" name="Rectangle 206"/>
            <p:cNvSpPr>
              <a:spLocks noChangeArrowheads="1"/>
            </p:cNvSpPr>
            <p:nvPr/>
          </p:nvSpPr>
          <p:spPr bwMode="auto">
            <a:xfrm>
              <a:off x="1930400" y="4260851"/>
              <a:ext cx="6350" cy="130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2" name="Freeform 207"/>
            <p:cNvSpPr>
              <a:spLocks/>
            </p:cNvSpPr>
            <p:nvPr/>
          </p:nvSpPr>
          <p:spPr bwMode="auto">
            <a:xfrm>
              <a:off x="1928813" y="5145088"/>
              <a:ext cx="131763"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3" name="Rectangle 208"/>
            <p:cNvSpPr>
              <a:spLocks noChangeArrowheads="1"/>
            </p:cNvSpPr>
            <p:nvPr/>
          </p:nvSpPr>
          <p:spPr bwMode="auto">
            <a:xfrm>
              <a:off x="1928813" y="5192713"/>
              <a:ext cx="1317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4" name="Freeform 209"/>
            <p:cNvSpPr>
              <a:spLocks/>
            </p:cNvSpPr>
            <p:nvPr/>
          </p:nvSpPr>
          <p:spPr bwMode="auto">
            <a:xfrm>
              <a:off x="2117725" y="5145088"/>
              <a:ext cx="133350" cy="47625"/>
            </a:xfrm>
            <a:custGeom>
              <a:avLst/>
              <a:gdLst>
                <a:gd name="T0" fmla="*/ 47 w 47"/>
                <a:gd name="T1" fmla="*/ 17 h 17"/>
                <a:gd name="T2" fmla="*/ 30 w 47"/>
                <a:gd name="T3" fmla="*/ 0 h 17"/>
                <a:gd name="T4" fmla="*/ 17 w 47"/>
                <a:gd name="T5" fmla="*/ 0 h 17"/>
                <a:gd name="T6" fmla="*/ 0 w 47"/>
                <a:gd name="T7" fmla="*/ 17 h 17"/>
                <a:gd name="T8" fmla="*/ 47 w 47"/>
                <a:gd name="T9" fmla="*/ 17 h 17"/>
              </a:gdLst>
              <a:ahLst/>
              <a:cxnLst>
                <a:cxn ang="0">
                  <a:pos x="T0" y="T1"/>
                </a:cxn>
                <a:cxn ang="0">
                  <a:pos x="T2" y="T3"/>
                </a:cxn>
                <a:cxn ang="0">
                  <a:pos x="T4" y="T5"/>
                </a:cxn>
                <a:cxn ang="0">
                  <a:pos x="T6" y="T7"/>
                </a:cxn>
                <a:cxn ang="0">
                  <a:pos x="T8" y="T9"/>
                </a:cxn>
              </a:cxnLst>
              <a:rect l="0" t="0" r="r" b="b"/>
              <a:pathLst>
                <a:path w="47" h="17">
                  <a:moveTo>
                    <a:pt x="47" y="17"/>
                  </a:moveTo>
                  <a:cubicBezTo>
                    <a:pt x="46" y="7"/>
                    <a:pt x="39" y="0"/>
                    <a:pt x="30" y="0"/>
                  </a:cubicBezTo>
                  <a:cubicBezTo>
                    <a:pt x="17" y="0"/>
                    <a:pt x="17" y="0"/>
                    <a:pt x="17" y="0"/>
                  </a:cubicBezTo>
                  <a:cubicBezTo>
                    <a:pt x="8" y="0"/>
                    <a:pt x="1" y="7"/>
                    <a:pt x="0" y="17"/>
                  </a:cubicBezTo>
                  <a:lnTo>
                    <a:pt x="47"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5" name="Rectangle 210"/>
            <p:cNvSpPr>
              <a:spLocks noChangeArrowheads="1"/>
            </p:cNvSpPr>
            <p:nvPr/>
          </p:nvSpPr>
          <p:spPr bwMode="auto">
            <a:xfrm>
              <a:off x="2117725" y="5192713"/>
              <a:ext cx="133350"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6" name="Freeform 211"/>
            <p:cNvSpPr>
              <a:spLocks/>
            </p:cNvSpPr>
            <p:nvPr/>
          </p:nvSpPr>
          <p:spPr bwMode="auto">
            <a:xfrm>
              <a:off x="1752600" y="4899026"/>
              <a:ext cx="127000" cy="106363"/>
            </a:xfrm>
            <a:custGeom>
              <a:avLst/>
              <a:gdLst>
                <a:gd name="T0" fmla="*/ 14 w 45"/>
                <a:gd name="T1" fmla="*/ 30 h 38"/>
                <a:gd name="T2" fmla="*/ 11 w 45"/>
                <a:gd name="T3" fmla="*/ 23 h 38"/>
                <a:gd name="T4" fmla="*/ 22 w 45"/>
                <a:gd name="T5" fmla="*/ 11 h 38"/>
                <a:gd name="T6" fmla="*/ 33 w 45"/>
                <a:gd name="T7" fmla="*/ 23 h 38"/>
                <a:gd name="T8" fmla="*/ 30 w 45"/>
                <a:gd name="T9" fmla="*/ 30 h 38"/>
                <a:gd name="T10" fmla="*/ 38 w 45"/>
                <a:gd name="T11" fmla="*/ 38 h 38"/>
                <a:gd name="T12" fmla="*/ 45 w 45"/>
                <a:gd name="T13" fmla="*/ 23 h 38"/>
                <a:gd name="T14" fmla="*/ 22 w 45"/>
                <a:gd name="T15" fmla="*/ 0 h 38"/>
                <a:gd name="T16" fmla="*/ 0 w 45"/>
                <a:gd name="T17" fmla="*/ 23 h 38"/>
                <a:gd name="T18" fmla="*/ 6 w 45"/>
                <a:gd name="T19" fmla="*/ 38 h 38"/>
                <a:gd name="T20" fmla="*/ 14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14" y="30"/>
                  </a:moveTo>
                  <a:cubicBezTo>
                    <a:pt x="12" y="28"/>
                    <a:pt x="11" y="26"/>
                    <a:pt x="11" y="23"/>
                  </a:cubicBezTo>
                  <a:cubicBezTo>
                    <a:pt x="11" y="16"/>
                    <a:pt x="16" y="11"/>
                    <a:pt x="22" y="11"/>
                  </a:cubicBezTo>
                  <a:cubicBezTo>
                    <a:pt x="28" y="11"/>
                    <a:pt x="33" y="16"/>
                    <a:pt x="33" y="23"/>
                  </a:cubicBezTo>
                  <a:cubicBezTo>
                    <a:pt x="33" y="26"/>
                    <a:pt x="32" y="28"/>
                    <a:pt x="30" y="30"/>
                  </a:cubicBezTo>
                  <a:cubicBezTo>
                    <a:pt x="38" y="38"/>
                    <a:pt x="38" y="38"/>
                    <a:pt x="38" y="38"/>
                  </a:cubicBezTo>
                  <a:cubicBezTo>
                    <a:pt x="42" y="34"/>
                    <a:pt x="45" y="29"/>
                    <a:pt x="45" y="23"/>
                  </a:cubicBezTo>
                  <a:cubicBezTo>
                    <a:pt x="45" y="10"/>
                    <a:pt x="34" y="0"/>
                    <a:pt x="22" y="0"/>
                  </a:cubicBezTo>
                  <a:cubicBezTo>
                    <a:pt x="10" y="0"/>
                    <a:pt x="0" y="10"/>
                    <a:pt x="0" y="23"/>
                  </a:cubicBezTo>
                  <a:cubicBezTo>
                    <a:pt x="0" y="29"/>
                    <a:pt x="2" y="34"/>
                    <a:pt x="6" y="38"/>
                  </a:cubicBezTo>
                  <a:lnTo>
                    <a:pt x="14"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7" name="Freeform 212"/>
            <p:cNvSpPr>
              <a:spLocks/>
            </p:cNvSpPr>
            <p:nvPr/>
          </p:nvSpPr>
          <p:spPr bwMode="auto">
            <a:xfrm>
              <a:off x="2295525" y="4479926"/>
              <a:ext cx="111125" cy="130175"/>
            </a:xfrm>
            <a:custGeom>
              <a:avLst/>
              <a:gdLst>
                <a:gd name="T0" fmla="*/ 31 w 39"/>
                <a:gd name="T1" fmla="*/ 46 h 46"/>
                <a:gd name="T2" fmla="*/ 0 w 39"/>
                <a:gd name="T3" fmla="*/ 46 h 46"/>
                <a:gd name="T4" fmla="*/ 0 w 39"/>
                <a:gd name="T5" fmla="*/ 0 h 46"/>
                <a:gd name="T6" fmla="*/ 31 w 39"/>
                <a:gd name="T7" fmla="*/ 0 h 46"/>
                <a:gd name="T8" fmla="*/ 39 w 39"/>
                <a:gd name="T9" fmla="*/ 8 h 46"/>
                <a:gd name="T10" fmla="*/ 39 w 39"/>
                <a:gd name="T11" fmla="*/ 38 h 46"/>
                <a:gd name="T12" fmla="*/ 31 w 39"/>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9" h="46">
                  <a:moveTo>
                    <a:pt x="31" y="46"/>
                  </a:moveTo>
                  <a:cubicBezTo>
                    <a:pt x="0" y="46"/>
                    <a:pt x="0" y="46"/>
                    <a:pt x="0" y="46"/>
                  </a:cubicBezTo>
                  <a:cubicBezTo>
                    <a:pt x="0" y="0"/>
                    <a:pt x="0" y="0"/>
                    <a:pt x="0" y="0"/>
                  </a:cubicBezTo>
                  <a:cubicBezTo>
                    <a:pt x="31" y="0"/>
                    <a:pt x="31" y="0"/>
                    <a:pt x="31" y="0"/>
                  </a:cubicBezTo>
                  <a:cubicBezTo>
                    <a:pt x="36" y="0"/>
                    <a:pt x="39" y="4"/>
                    <a:pt x="39" y="8"/>
                  </a:cubicBezTo>
                  <a:cubicBezTo>
                    <a:pt x="39" y="38"/>
                    <a:pt x="39" y="38"/>
                    <a:pt x="39" y="38"/>
                  </a:cubicBezTo>
                  <a:cubicBezTo>
                    <a:pt x="39" y="42"/>
                    <a:pt x="36" y="46"/>
                    <a:pt x="31" y="4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8" name="Rectangle 213"/>
            <p:cNvSpPr>
              <a:spLocks noChangeArrowheads="1"/>
            </p:cNvSpPr>
            <p:nvPr/>
          </p:nvSpPr>
          <p:spPr bwMode="auto">
            <a:xfrm>
              <a:off x="2324100" y="4610101"/>
              <a:ext cx="42863" cy="134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9" name="Rectangle 214"/>
            <p:cNvSpPr>
              <a:spLocks noChangeArrowheads="1"/>
            </p:cNvSpPr>
            <p:nvPr/>
          </p:nvSpPr>
          <p:spPr bwMode="auto">
            <a:xfrm>
              <a:off x="2324100" y="4610101"/>
              <a:ext cx="42863" cy="44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0" name="Rectangle 215"/>
            <p:cNvSpPr>
              <a:spLocks noChangeArrowheads="1"/>
            </p:cNvSpPr>
            <p:nvPr/>
          </p:nvSpPr>
          <p:spPr bwMode="auto">
            <a:xfrm>
              <a:off x="2324100" y="4821238"/>
              <a:ext cx="42863" cy="1000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1" name="Rectangle 216"/>
            <p:cNvSpPr>
              <a:spLocks noChangeArrowheads="1"/>
            </p:cNvSpPr>
            <p:nvPr/>
          </p:nvSpPr>
          <p:spPr bwMode="auto">
            <a:xfrm>
              <a:off x="2324100" y="4821238"/>
              <a:ext cx="4286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2" name="Freeform 217"/>
            <p:cNvSpPr>
              <a:spLocks/>
            </p:cNvSpPr>
            <p:nvPr/>
          </p:nvSpPr>
          <p:spPr bwMode="auto">
            <a:xfrm>
              <a:off x="2298700" y="4686301"/>
              <a:ext cx="93663" cy="134938"/>
            </a:xfrm>
            <a:custGeom>
              <a:avLst/>
              <a:gdLst>
                <a:gd name="T0" fmla="*/ 0 w 33"/>
                <a:gd name="T1" fmla="*/ 38 h 48"/>
                <a:gd name="T2" fmla="*/ 9 w 33"/>
                <a:gd name="T3" fmla="*/ 48 h 48"/>
                <a:gd name="T4" fmla="*/ 24 w 33"/>
                <a:gd name="T5" fmla="*/ 48 h 48"/>
                <a:gd name="T6" fmla="*/ 33 w 33"/>
                <a:gd name="T7" fmla="*/ 38 h 48"/>
                <a:gd name="T8" fmla="*/ 33 w 33"/>
                <a:gd name="T9" fmla="*/ 10 h 48"/>
                <a:gd name="T10" fmla="*/ 24 w 33"/>
                <a:gd name="T11" fmla="*/ 0 h 48"/>
                <a:gd name="T12" fmla="*/ 9 w 33"/>
                <a:gd name="T13" fmla="*/ 0 h 48"/>
                <a:gd name="T14" fmla="*/ 0 w 33"/>
                <a:gd name="T15" fmla="*/ 10 h 48"/>
                <a:gd name="T16" fmla="*/ 0 w 33"/>
                <a:gd name="T1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8">
                  <a:moveTo>
                    <a:pt x="0" y="38"/>
                  </a:moveTo>
                  <a:cubicBezTo>
                    <a:pt x="0" y="43"/>
                    <a:pt x="4" y="48"/>
                    <a:pt x="9" y="48"/>
                  </a:cubicBezTo>
                  <a:cubicBezTo>
                    <a:pt x="24" y="48"/>
                    <a:pt x="24" y="48"/>
                    <a:pt x="24" y="48"/>
                  </a:cubicBezTo>
                  <a:cubicBezTo>
                    <a:pt x="29" y="48"/>
                    <a:pt x="33" y="43"/>
                    <a:pt x="33" y="38"/>
                  </a:cubicBezTo>
                  <a:cubicBezTo>
                    <a:pt x="33" y="10"/>
                    <a:pt x="33" y="10"/>
                    <a:pt x="33" y="10"/>
                  </a:cubicBezTo>
                  <a:cubicBezTo>
                    <a:pt x="33" y="5"/>
                    <a:pt x="29" y="0"/>
                    <a:pt x="24" y="0"/>
                  </a:cubicBezTo>
                  <a:cubicBezTo>
                    <a:pt x="9" y="0"/>
                    <a:pt x="9" y="0"/>
                    <a:pt x="9" y="0"/>
                  </a:cubicBezTo>
                  <a:cubicBezTo>
                    <a:pt x="4" y="0"/>
                    <a:pt x="0" y="5"/>
                    <a:pt x="0" y="10"/>
                  </a:cubicBezTo>
                  <a:lnTo>
                    <a:pt x="0" y="3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3" name="Freeform 218"/>
            <p:cNvSpPr>
              <a:spLocks/>
            </p:cNvSpPr>
            <p:nvPr/>
          </p:nvSpPr>
          <p:spPr bwMode="auto">
            <a:xfrm>
              <a:off x="2282825" y="4899026"/>
              <a:ext cx="127000" cy="106363"/>
            </a:xfrm>
            <a:custGeom>
              <a:avLst/>
              <a:gdLst>
                <a:gd name="T0" fmla="*/ 30 w 45"/>
                <a:gd name="T1" fmla="*/ 30 h 38"/>
                <a:gd name="T2" fmla="*/ 34 w 45"/>
                <a:gd name="T3" fmla="*/ 23 h 38"/>
                <a:gd name="T4" fmla="*/ 22 w 45"/>
                <a:gd name="T5" fmla="*/ 11 h 38"/>
                <a:gd name="T6" fmla="*/ 11 w 45"/>
                <a:gd name="T7" fmla="*/ 23 h 38"/>
                <a:gd name="T8" fmla="*/ 14 w 45"/>
                <a:gd name="T9" fmla="*/ 30 h 38"/>
                <a:gd name="T10" fmla="*/ 6 w 45"/>
                <a:gd name="T11" fmla="*/ 38 h 38"/>
                <a:gd name="T12" fmla="*/ 0 w 45"/>
                <a:gd name="T13" fmla="*/ 23 h 38"/>
                <a:gd name="T14" fmla="*/ 22 w 45"/>
                <a:gd name="T15" fmla="*/ 0 h 38"/>
                <a:gd name="T16" fmla="*/ 45 w 45"/>
                <a:gd name="T17" fmla="*/ 23 h 38"/>
                <a:gd name="T18" fmla="*/ 38 w 45"/>
                <a:gd name="T19" fmla="*/ 38 h 38"/>
                <a:gd name="T20" fmla="*/ 30 w 45"/>
                <a:gd name="T21"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38">
                  <a:moveTo>
                    <a:pt x="30" y="30"/>
                  </a:moveTo>
                  <a:cubicBezTo>
                    <a:pt x="32" y="28"/>
                    <a:pt x="34" y="26"/>
                    <a:pt x="34" y="23"/>
                  </a:cubicBezTo>
                  <a:cubicBezTo>
                    <a:pt x="34" y="16"/>
                    <a:pt x="29" y="11"/>
                    <a:pt x="22" y="11"/>
                  </a:cubicBezTo>
                  <a:cubicBezTo>
                    <a:pt x="16" y="11"/>
                    <a:pt x="11" y="16"/>
                    <a:pt x="11" y="23"/>
                  </a:cubicBezTo>
                  <a:cubicBezTo>
                    <a:pt x="11" y="26"/>
                    <a:pt x="12" y="28"/>
                    <a:pt x="14" y="30"/>
                  </a:cubicBezTo>
                  <a:cubicBezTo>
                    <a:pt x="6" y="38"/>
                    <a:pt x="6" y="38"/>
                    <a:pt x="6" y="38"/>
                  </a:cubicBezTo>
                  <a:cubicBezTo>
                    <a:pt x="2" y="34"/>
                    <a:pt x="0" y="29"/>
                    <a:pt x="0" y="23"/>
                  </a:cubicBezTo>
                  <a:cubicBezTo>
                    <a:pt x="0" y="10"/>
                    <a:pt x="10" y="0"/>
                    <a:pt x="22" y="0"/>
                  </a:cubicBezTo>
                  <a:cubicBezTo>
                    <a:pt x="35" y="0"/>
                    <a:pt x="45" y="10"/>
                    <a:pt x="45" y="23"/>
                  </a:cubicBezTo>
                  <a:cubicBezTo>
                    <a:pt x="45" y="29"/>
                    <a:pt x="42" y="34"/>
                    <a:pt x="38" y="38"/>
                  </a:cubicBezTo>
                  <a:lnTo>
                    <a:pt x="3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820" name="Picture 2" descr="https://issues.jboss.org/secure/attachment/12358227/modeshape-scale-out.pn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523379" y="4436254"/>
            <a:ext cx="2052239" cy="11982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1" name="Title 1"/>
          <p:cNvSpPr>
            <a:spLocks noGrp="1"/>
          </p:cNvSpPr>
          <p:nvPr>
            <p:ph type="title"/>
          </p:nvPr>
        </p:nvSpPr>
        <p:spPr>
          <a:xfrm>
            <a:off x="275163" y="292082"/>
            <a:ext cx="11885514" cy="946413"/>
          </a:xfrm>
        </p:spPr>
        <p:txBody>
          <a:bodyPr/>
          <a:lstStyle/>
          <a:p>
            <a:r>
              <a:rPr lang="en-US" dirty="0" smtClean="0"/>
              <a:t>Azure Data Lake Analytics</a:t>
            </a:r>
            <a:endParaRPr lang="en-US" sz="3672" dirty="0">
              <a:solidFill>
                <a:schemeClr val="accent2"/>
              </a:solidFill>
            </a:endParaRPr>
          </a:p>
        </p:txBody>
      </p:sp>
    </p:spTree>
    <p:extLst>
      <p:ext uri="{BB962C8B-B14F-4D97-AF65-F5344CB8AC3E}">
        <p14:creationId xmlns:p14="http://schemas.microsoft.com/office/powerpoint/2010/main" val="1330436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5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033"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2" name="Rectangle 1"/>
          <p:cNvSpPr/>
          <p:nvPr/>
        </p:nvSpPr>
        <p:spPr bwMode="auto">
          <a:xfrm>
            <a:off x="882" y="-1"/>
            <a:ext cx="530164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6119" dirty="0">
              <a:solidFill>
                <a:schemeClr val="bg1"/>
              </a:solidFill>
              <a:latin typeface="+mj-lt"/>
              <a:ea typeface="Segoe UI" pitchFamily="34" charset="0"/>
              <a:cs typeface="Segoe UI" pitchFamily="34" charset="0"/>
            </a:endParaRPr>
          </a:p>
        </p:txBody>
      </p:sp>
      <p:sp>
        <p:nvSpPr>
          <p:cNvPr id="3" name="TextBox 2"/>
          <p:cNvSpPr txBox="1"/>
          <p:nvPr/>
        </p:nvSpPr>
        <p:spPr>
          <a:xfrm>
            <a:off x="147013" y="779746"/>
            <a:ext cx="5009383" cy="4400928"/>
          </a:xfrm>
          <a:prstGeom prst="rect">
            <a:avLst/>
          </a:prstGeom>
          <a:noFill/>
        </p:spPr>
        <p:txBody>
          <a:bodyPr wrap="square" lIns="186521" tIns="149217" rIns="186521" bIns="149217" rtlCol="0">
            <a:spAutoFit/>
          </a:bodyPr>
          <a:lstStyle/>
          <a:p>
            <a:pPr>
              <a:lnSpc>
                <a:spcPct val="90000"/>
              </a:lnSpc>
              <a:spcAft>
                <a:spcPts val="612"/>
              </a:spcAft>
            </a:pPr>
            <a:r>
              <a:rPr lang="en-US" sz="4896" dirty="0">
                <a:solidFill>
                  <a:schemeClr val="bg1"/>
                </a:solidFill>
                <a:latin typeface="+mj-lt"/>
                <a:ea typeface="Segoe UI" pitchFamily="34" charset="0"/>
                <a:cs typeface="Segoe UI" pitchFamily="34" charset="0"/>
              </a:rPr>
              <a:t>Azure </a:t>
            </a:r>
            <a:br>
              <a:rPr lang="en-US" sz="4896" dirty="0">
                <a:solidFill>
                  <a:schemeClr val="bg1"/>
                </a:solidFill>
                <a:latin typeface="+mj-lt"/>
                <a:ea typeface="Segoe UI" pitchFamily="34" charset="0"/>
                <a:cs typeface="Segoe UI" pitchFamily="34" charset="0"/>
              </a:rPr>
            </a:br>
            <a:r>
              <a:rPr lang="en-US" sz="4896" dirty="0">
                <a:solidFill>
                  <a:schemeClr val="bg1"/>
                </a:solidFill>
                <a:latin typeface="+mj-lt"/>
                <a:ea typeface="Segoe UI" pitchFamily="34" charset="0"/>
                <a:cs typeface="Segoe UI" pitchFamily="34" charset="0"/>
              </a:rPr>
              <a:t>Data Lake Analytics Service</a:t>
            </a:r>
          </a:p>
          <a:p>
            <a:pPr>
              <a:lnSpc>
                <a:spcPct val="90000"/>
              </a:lnSpc>
              <a:spcBef>
                <a:spcPts val="1224"/>
              </a:spcBef>
              <a:spcAft>
                <a:spcPts val="612"/>
              </a:spcAft>
            </a:pPr>
            <a:r>
              <a:rPr lang="en-US" sz="3672" dirty="0">
                <a:solidFill>
                  <a:schemeClr val="tx1">
                    <a:lumMod val="50000"/>
                  </a:schemeClr>
                </a:solidFill>
                <a:latin typeface="+mj-lt"/>
                <a:ea typeface="Segoe UI" pitchFamily="34" charset="0"/>
                <a:cs typeface="Segoe UI" pitchFamily="34" charset="0"/>
              </a:rPr>
              <a:t>A new distributed analytics service</a:t>
            </a:r>
          </a:p>
          <a:p>
            <a:pPr>
              <a:lnSpc>
                <a:spcPct val="90000"/>
              </a:lnSpc>
              <a:spcAft>
                <a:spcPts val="612"/>
              </a:spcAft>
            </a:pPr>
            <a:endParaRPr lang="en-US" sz="4488" dirty="0">
              <a:solidFill>
                <a:schemeClr val="accent2"/>
              </a:solidFill>
              <a:latin typeface="+mj-lt"/>
              <a:ea typeface="Segoe UI" pitchFamily="34" charset="0"/>
              <a:cs typeface="Segoe UI" pitchFamily="34" charset="0"/>
            </a:endParaRPr>
          </a:p>
        </p:txBody>
      </p:sp>
      <p:sp>
        <p:nvSpPr>
          <p:cNvPr id="4" name="TextBox 3"/>
          <p:cNvSpPr txBox="1"/>
          <p:nvPr/>
        </p:nvSpPr>
        <p:spPr>
          <a:xfrm>
            <a:off x="5464721" y="892054"/>
            <a:ext cx="6548498" cy="5230903"/>
          </a:xfrm>
          <a:prstGeom prst="rect">
            <a:avLst/>
          </a:prstGeom>
          <a:noFill/>
        </p:spPr>
        <p:txBody>
          <a:bodyPr wrap="square" lIns="186521" tIns="149217" rIns="186521" bIns="149217" rtlCol="0">
            <a:spAutoFit/>
          </a:bodyPr>
          <a:lstStyle/>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Built on </a:t>
            </a:r>
            <a:r>
              <a:rPr lang="en-US" sz="2448" dirty="0">
                <a:latin typeface="Segoe UI Black" panose="020B0A02040204020203" pitchFamily="34" charset="0"/>
                <a:ea typeface="Segoe UI Black" panose="020B0A02040204020203" pitchFamily="34" charset="0"/>
                <a:cs typeface="Segoe UI Black" panose="020B0A02040204020203" pitchFamily="34" charset="0"/>
              </a:rPr>
              <a:t>Apache YARN</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latin typeface="Segoe UI Black" panose="020B0A02040204020203" pitchFamily="34" charset="0"/>
                <a:ea typeface="Segoe UI Black" panose="020B0A02040204020203" pitchFamily="34" charset="0"/>
                <a:cs typeface="Segoe UI Black" panose="020B0A02040204020203" pitchFamily="34" charset="0"/>
              </a:rPr>
              <a:t>Scales dynamically </a:t>
            </a:r>
            <a:r>
              <a:rPr lang="en-US" sz="2448" dirty="0">
                <a:solidFill>
                  <a:schemeClr val="tx2"/>
                </a:solidFill>
              </a:rPr>
              <a:t>with the turn of a dial</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latin typeface="Segoe UI Black" panose="020B0A02040204020203" pitchFamily="34" charset="0"/>
                <a:ea typeface="Segoe UI Black" panose="020B0A02040204020203" pitchFamily="34" charset="0"/>
                <a:cs typeface="Segoe UI Black" panose="020B0A02040204020203" pitchFamily="34" charset="0"/>
              </a:rPr>
              <a:t>Pay by the query</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Supports</a:t>
            </a:r>
            <a:r>
              <a:rPr lang="en-US" sz="2448"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448" dirty="0">
                <a:latin typeface="Segoe UI Black" panose="020B0A02040204020203" pitchFamily="34" charset="0"/>
                <a:ea typeface="Segoe UI Black" panose="020B0A02040204020203" pitchFamily="34" charset="0"/>
                <a:cs typeface="Segoe UI Black" panose="020B0A02040204020203" pitchFamily="34" charset="0"/>
              </a:rPr>
              <a:t>Azure AD</a:t>
            </a:r>
            <a:r>
              <a:rPr lang="en-US" sz="2448"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r>
              <a:rPr lang="en-US" sz="2448" dirty="0">
                <a:solidFill>
                  <a:schemeClr val="tx2"/>
                </a:solidFill>
              </a:rPr>
              <a:t>for access control, roles, and integration with on-</a:t>
            </a:r>
            <a:r>
              <a:rPr lang="en-US" sz="2448" dirty="0" err="1">
                <a:solidFill>
                  <a:schemeClr val="tx2"/>
                </a:solidFill>
              </a:rPr>
              <a:t>prem</a:t>
            </a:r>
            <a:r>
              <a:rPr lang="en-US" sz="2448" dirty="0">
                <a:solidFill>
                  <a:schemeClr val="tx2"/>
                </a:solidFill>
              </a:rPr>
              <a:t> identity systems</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Built with </a:t>
            </a:r>
            <a:r>
              <a:rPr lang="en-US" sz="2448" dirty="0">
                <a:latin typeface="Segoe UI Black" panose="020B0A02040204020203" pitchFamily="34" charset="0"/>
                <a:ea typeface="Segoe UI Black" panose="020B0A02040204020203" pitchFamily="34" charset="0"/>
                <a:cs typeface="Segoe UI Black" panose="020B0A02040204020203" pitchFamily="34" charset="0"/>
              </a:rPr>
              <a:t>U-SQL</a:t>
            </a:r>
            <a:r>
              <a:rPr lang="en-US" sz="2448" dirty="0">
                <a:solidFill>
                  <a:schemeClr val="tx2"/>
                </a:solidFill>
              </a:rPr>
              <a:t> to unify the benefits of SQL with the power of C# </a:t>
            </a:r>
          </a:p>
          <a:p>
            <a:pPr marL="342900" indent="-342900">
              <a:lnSpc>
                <a:spcPct val="90000"/>
              </a:lnSpc>
              <a:spcBef>
                <a:spcPts val="1224"/>
              </a:spcBef>
              <a:spcAft>
                <a:spcPts val="1224"/>
              </a:spcAft>
              <a:buClr>
                <a:schemeClr val="tx1"/>
              </a:buClr>
              <a:buSzPct val="100000"/>
              <a:buFont typeface="Wingdings" panose="05000000000000000000" pitchFamily="2" charset="2"/>
              <a:buChar char="§"/>
            </a:pPr>
            <a:r>
              <a:rPr lang="en-US" sz="2448" dirty="0">
                <a:solidFill>
                  <a:schemeClr val="tx2"/>
                </a:solidFill>
              </a:rPr>
              <a:t>Processes data </a:t>
            </a:r>
            <a:r>
              <a:rPr lang="en-US" sz="2448" dirty="0">
                <a:latin typeface="Segoe UI Black" panose="020B0A02040204020203" pitchFamily="34" charset="0"/>
                <a:ea typeface="Segoe UI Black" panose="020B0A02040204020203" pitchFamily="34" charset="0"/>
                <a:cs typeface="Segoe UI Black" panose="020B0A02040204020203" pitchFamily="34" charset="0"/>
              </a:rPr>
              <a:t>across Azure</a:t>
            </a:r>
          </a:p>
        </p:txBody>
      </p:sp>
      <p:sp>
        <p:nvSpPr>
          <p:cNvPr id="5" name="Slide Number Placeholder 4"/>
          <p:cNvSpPr>
            <a:spLocks noGrp="1"/>
          </p:cNvSpPr>
          <p:nvPr>
            <p:ph type="sldNum" sz="quarter" idx="11"/>
          </p:nvPr>
        </p:nvSpPr>
        <p:spPr/>
        <p:txBody>
          <a:bodyPr/>
          <a:lstStyle/>
          <a:p>
            <a:pPr>
              <a:defRPr/>
            </a:pPr>
            <a:fld id="{F8A0AC42-AA1D-4944-8D96-660DE70C7E1B}" type="slidenum">
              <a:rPr lang="en-US" smtClean="0"/>
              <a:pPr>
                <a:defRPr/>
              </a:pPr>
              <a:t>28</a:t>
            </a:fld>
            <a:endParaRPr lang="en-US" dirty="0"/>
          </a:p>
        </p:txBody>
      </p:sp>
      <p:grpSp>
        <p:nvGrpSpPr>
          <p:cNvPr id="9" name="Group 8"/>
          <p:cNvGrpSpPr/>
          <p:nvPr/>
        </p:nvGrpSpPr>
        <p:grpSpPr>
          <a:xfrm>
            <a:off x="2863757" y="4704229"/>
            <a:ext cx="1977626" cy="1911337"/>
            <a:chOff x="7780975" y="2716621"/>
            <a:chExt cx="2249434" cy="2174034"/>
          </a:xfrm>
        </p:grpSpPr>
        <p:sp>
          <p:nvSpPr>
            <p:cNvPr id="10" name="Rounded Rectangle 9"/>
            <p:cNvSpPr/>
            <p:nvPr/>
          </p:nvSpPr>
          <p:spPr bwMode="auto">
            <a:xfrm rot="1534581">
              <a:off x="7912418" y="2810683"/>
              <a:ext cx="110605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2" name="Rounded Rectangle 11"/>
            <p:cNvSpPr/>
            <p:nvPr/>
          </p:nvSpPr>
          <p:spPr bwMode="auto">
            <a:xfrm rot="1534581">
              <a:off x="7954205" y="2845813"/>
              <a:ext cx="205104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3" name="Rounded Rectangle 12"/>
            <p:cNvSpPr/>
            <p:nvPr/>
          </p:nvSpPr>
          <p:spPr bwMode="auto">
            <a:xfrm>
              <a:off x="7780975" y="2716621"/>
              <a:ext cx="2249434" cy="2174034"/>
            </a:xfrm>
            <a:prstGeom prst="roundRect">
              <a:avLst>
                <a:gd name="adj" fmla="val 8841"/>
              </a:avLst>
            </a:prstGeom>
            <a:solidFill>
              <a:schemeClr val="bg1"/>
            </a:solidFill>
            <a:ln w="152400">
              <a:solidFill>
                <a:srgbClr val="A0A1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15" name="Freeform 14"/>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spTree>
    <p:extLst>
      <p:ext uri="{BB962C8B-B14F-4D97-AF65-F5344CB8AC3E}">
        <p14:creationId xmlns:p14="http://schemas.microsoft.com/office/powerpoint/2010/main" val="25110741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Rectangle 2"/>
          <p:cNvSpPr/>
          <p:nvPr/>
        </p:nvSpPr>
        <p:spPr bwMode="auto">
          <a:xfrm>
            <a:off x="882" y="1442282"/>
            <a:ext cx="12434711" cy="485821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dirty="0">
              <a:solidFill>
                <a:schemeClr val="bg1"/>
              </a:solidFill>
              <a:latin typeface="+mj-lt"/>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dirty="0">
                <a:ea typeface="ＭＳ Ｐゴシック" charset="0"/>
              </a:rPr>
              <a:t>Work across all cloud data</a:t>
            </a:r>
          </a:p>
        </p:txBody>
      </p:sp>
      <p:grpSp>
        <p:nvGrpSpPr>
          <p:cNvPr id="14" name="Group 13"/>
          <p:cNvGrpSpPr/>
          <p:nvPr/>
        </p:nvGrpSpPr>
        <p:grpSpPr>
          <a:xfrm>
            <a:off x="738288" y="1785681"/>
            <a:ext cx="10876761" cy="2308983"/>
            <a:chOff x="376569" y="1750827"/>
            <a:chExt cx="10664459" cy="226391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475" y="1750827"/>
              <a:ext cx="1196162" cy="1196162"/>
            </a:xfrm>
            <a:prstGeom prst="rect">
              <a:avLst/>
            </a:prstGeom>
          </p:spPr>
        </p:pic>
        <p:sp>
          <p:nvSpPr>
            <p:cNvPr id="7" name="TextBox 6"/>
            <p:cNvSpPr txBox="1"/>
            <p:nvPr/>
          </p:nvSpPr>
          <p:spPr>
            <a:xfrm>
              <a:off x="4532128" y="2850555"/>
              <a:ext cx="2434856" cy="747512"/>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Data Lake Analytics</a:t>
              </a:r>
            </a:p>
          </p:txBody>
        </p:sp>
        <p:sp>
          <p:nvSpPr>
            <p:cNvPr id="8" name="Right Brace 7"/>
            <p:cNvSpPr/>
            <p:nvPr/>
          </p:nvSpPr>
          <p:spPr>
            <a:xfrm rot="16200000">
              <a:off x="5482403" y="-1543884"/>
              <a:ext cx="452791" cy="10664459"/>
            </a:xfrm>
            <a:prstGeom prst="rightBrace">
              <a:avLst>
                <a:gd name="adj1" fmla="val 285424"/>
                <a:gd name="adj2" fmla="val 50000"/>
              </a:avLst>
            </a:prstGeom>
            <a:ln w="4445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grpSp>
      <p:sp>
        <p:nvSpPr>
          <p:cNvPr id="9" name="TextBox 8"/>
          <p:cNvSpPr txBox="1"/>
          <p:nvPr/>
        </p:nvSpPr>
        <p:spPr>
          <a:xfrm>
            <a:off x="275162" y="5323888"/>
            <a:ext cx="2483328"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dirty="0" smtClean="0">
                <a:latin typeface="Segoe UI Black" panose="020B0A02040204020203" pitchFamily="34" charset="0"/>
                <a:ea typeface="Segoe UI Black" panose="020B0A02040204020203" pitchFamily="34" charset="0"/>
                <a:cs typeface="Segoe UI Black" panose="020B0A02040204020203" pitchFamily="34" charset="0"/>
              </a:rPr>
              <a:t>Azure</a:t>
            </a:r>
            <a:r>
              <a:rPr lang="en-US" sz="1632" dirty="0" smtClean="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632" dirty="0" smtClean="0">
                <a:latin typeface="Segoe UI Black" panose="020B0A02040204020203" pitchFamily="34" charset="0"/>
                <a:ea typeface="Segoe UI Black" panose="020B0A02040204020203" pitchFamily="34" charset="0"/>
                <a:cs typeface="Segoe UI Black" panose="020B0A02040204020203" pitchFamily="34" charset="0"/>
              </a:rPr>
              <a:t>SQL</a:t>
            </a:r>
            <a:r>
              <a:rPr lang="en-US" sz="1632" dirty="0" smtClean="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632" dirty="0" smtClean="0">
                <a:latin typeface="Segoe UI Black" panose="020B0A02040204020203" pitchFamily="34" charset="0"/>
                <a:ea typeface="Segoe UI Black" panose="020B0A02040204020203" pitchFamily="34" charset="0"/>
                <a:cs typeface="Segoe UI Black" panose="020B0A02040204020203" pitchFamily="34" charset="0"/>
              </a:rPr>
              <a:t>DW</a:t>
            </a:r>
            <a:endParaRPr lang="en-US" sz="1632"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Box 9"/>
          <p:cNvSpPr txBox="1"/>
          <p:nvPr/>
        </p:nvSpPr>
        <p:spPr>
          <a:xfrm>
            <a:off x="2555951" y="5323888"/>
            <a:ext cx="2483328" cy="527358"/>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SQL DB</a:t>
            </a:r>
          </a:p>
        </p:txBody>
      </p:sp>
      <p:sp>
        <p:nvSpPr>
          <p:cNvPr id="11" name="TextBox 10"/>
          <p:cNvSpPr txBox="1"/>
          <p:nvPr/>
        </p:nvSpPr>
        <p:spPr>
          <a:xfrm>
            <a:off x="7309572" y="5123618"/>
            <a:ext cx="2483328" cy="762393"/>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a:t>
            </a:r>
            <a:br>
              <a:rPr lang="en-US" sz="1632" dirty="0">
                <a:latin typeface="Segoe UI Black" panose="020B0A02040204020203" pitchFamily="34" charset="0"/>
                <a:ea typeface="Segoe UI Black" panose="020B0A02040204020203" pitchFamily="34" charset="0"/>
                <a:cs typeface="Segoe UI Black" panose="020B0A02040204020203" pitchFamily="34" charset="0"/>
              </a:rPr>
            </a:br>
            <a:r>
              <a:rPr lang="en-US" sz="1632" dirty="0">
                <a:latin typeface="Segoe UI Black" panose="020B0A02040204020203" pitchFamily="34" charset="0"/>
                <a:ea typeface="Segoe UI Black" panose="020B0A02040204020203" pitchFamily="34" charset="0"/>
                <a:cs typeface="Segoe UI Black" panose="020B0A02040204020203" pitchFamily="34" charset="0"/>
              </a:rPr>
              <a:t>Storage Blobs</a:t>
            </a:r>
          </a:p>
        </p:txBody>
      </p:sp>
      <p:sp>
        <p:nvSpPr>
          <p:cNvPr id="12" name="TextBox 11"/>
          <p:cNvSpPr txBox="1"/>
          <p:nvPr/>
        </p:nvSpPr>
        <p:spPr>
          <a:xfrm>
            <a:off x="4989019" y="5125690"/>
            <a:ext cx="2483328" cy="762393"/>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a:t>
            </a:r>
            <a:br>
              <a:rPr lang="en-US" sz="1632" dirty="0">
                <a:latin typeface="Segoe UI Black" panose="020B0A02040204020203" pitchFamily="34" charset="0"/>
                <a:ea typeface="Segoe UI Black" panose="020B0A02040204020203" pitchFamily="34" charset="0"/>
                <a:cs typeface="Segoe UI Black" panose="020B0A02040204020203" pitchFamily="34" charset="0"/>
              </a:rPr>
            </a:br>
            <a:r>
              <a:rPr lang="en-US" sz="1632" dirty="0">
                <a:latin typeface="Segoe UI Black" panose="020B0A02040204020203" pitchFamily="34" charset="0"/>
                <a:ea typeface="Segoe UI Black" panose="020B0A02040204020203" pitchFamily="34" charset="0"/>
                <a:cs typeface="Segoe UI Black" panose="020B0A02040204020203" pitchFamily="34" charset="0"/>
              </a:rPr>
              <a:t>Data Lake Store</a:t>
            </a:r>
          </a:p>
        </p:txBody>
      </p:sp>
      <p:sp>
        <p:nvSpPr>
          <p:cNvPr id="13" name="TextBox 12"/>
          <p:cNvSpPr txBox="1"/>
          <p:nvPr/>
        </p:nvSpPr>
        <p:spPr>
          <a:xfrm>
            <a:off x="9398319" y="5097877"/>
            <a:ext cx="2483328" cy="762393"/>
          </a:xfrm>
          <a:prstGeom prst="rect">
            <a:avLst/>
          </a:prstGeom>
          <a:noFill/>
        </p:spPr>
        <p:txBody>
          <a:bodyPr wrap="square" lIns="186521" tIns="149217" rIns="186521" bIns="149217" rtlCol="0">
            <a:spAutoFit/>
          </a:bodyPr>
          <a:lstStyle/>
          <a:p>
            <a:pPr algn="ctr">
              <a:lnSpc>
                <a:spcPct val="90000"/>
              </a:lnSpc>
              <a:spcAft>
                <a:spcPts val="612"/>
              </a:spcAft>
            </a:pPr>
            <a:r>
              <a:rPr lang="en-US" sz="1632" dirty="0">
                <a:latin typeface="Segoe UI Black" panose="020B0A02040204020203" pitchFamily="34" charset="0"/>
                <a:ea typeface="Segoe UI Black" panose="020B0A02040204020203" pitchFamily="34" charset="0"/>
                <a:cs typeface="Segoe UI Black" panose="020B0A02040204020203" pitchFamily="34" charset="0"/>
              </a:rPr>
              <a:t>SQL DB in an </a:t>
            </a:r>
            <a:br>
              <a:rPr lang="en-US" sz="1632" dirty="0">
                <a:latin typeface="Segoe UI Black" panose="020B0A02040204020203" pitchFamily="34" charset="0"/>
                <a:ea typeface="Segoe UI Black" panose="020B0A02040204020203" pitchFamily="34" charset="0"/>
                <a:cs typeface="Segoe UI Black" panose="020B0A02040204020203" pitchFamily="34" charset="0"/>
              </a:rPr>
            </a:br>
            <a:r>
              <a:rPr lang="en-US" sz="1632" dirty="0">
                <a:latin typeface="Segoe UI Black" panose="020B0A02040204020203" pitchFamily="34" charset="0"/>
                <a:ea typeface="Segoe UI Black" panose="020B0A02040204020203" pitchFamily="34" charset="0"/>
                <a:cs typeface="Segoe UI Black" panose="020B0A02040204020203" pitchFamily="34" charset="0"/>
              </a:rPr>
              <a:t>Azure VM</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4324" y="4120404"/>
            <a:ext cx="1142586" cy="114258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7276" y="4222980"/>
            <a:ext cx="997771" cy="997771"/>
          </a:xfrm>
          <a:prstGeom prst="rect">
            <a:avLst/>
          </a:prstGeom>
          <a:solidFill>
            <a:srgbClr val="002050"/>
          </a:solidFill>
        </p:spPr>
      </p:pic>
      <p:grpSp>
        <p:nvGrpSpPr>
          <p:cNvPr id="17" name="Group 16"/>
          <p:cNvGrpSpPr/>
          <p:nvPr/>
        </p:nvGrpSpPr>
        <p:grpSpPr>
          <a:xfrm>
            <a:off x="917770" y="4251159"/>
            <a:ext cx="1262801" cy="846719"/>
            <a:chOff x="8320734" y="-1542000"/>
            <a:chExt cx="1770954" cy="1187440"/>
          </a:xfrm>
        </p:grpSpPr>
        <p:sp>
          <p:nvSpPr>
            <p:cNvPr id="18" name="Freeform 87"/>
            <p:cNvSpPr>
              <a:spLocks/>
            </p:cNvSpPr>
            <p:nvPr/>
          </p:nvSpPr>
          <p:spPr bwMode="auto">
            <a:xfrm>
              <a:off x="8392171" y="-1163755"/>
              <a:ext cx="617537" cy="682625"/>
            </a:xfrm>
            <a:custGeom>
              <a:avLst/>
              <a:gdLst>
                <a:gd name="T0" fmla="*/ 389 w 389"/>
                <a:gd name="T1" fmla="*/ 164 h 430"/>
                <a:gd name="T2" fmla="*/ 195 w 389"/>
                <a:gd name="T3" fmla="*/ 0 h 430"/>
                <a:gd name="T4" fmla="*/ 0 w 389"/>
                <a:gd name="T5" fmla="*/ 164 h 430"/>
                <a:gd name="T6" fmla="*/ 0 w 389"/>
                <a:gd name="T7" fmla="*/ 430 h 430"/>
                <a:gd name="T8" fmla="*/ 389 w 389"/>
                <a:gd name="T9" fmla="*/ 430 h 430"/>
                <a:gd name="T10" fmla="*/ 389 w 389"/>
                <a:gd name="T11" fmla="*/ 164 h 430"/>
              </a:gdLst>
              <a:ahLst/>
              <a:cxnLst>
                <a:cxn ang="0">
                  <a:pos x="T0" y="T1"/>
                </a:cxn>
                <a:cxn ang="0">
                  <a:pos x="T2" y="T3"/>
                </a:cxn>
                <a:cxn ang="0">
                  <a:pos x="T4" y="T5"/>
                </a:cxn>
                <a:cxn ang="0">
                  <a:pos x="T6" y="T7"/>
                </a:cxn>
                <a:cxn ang="0">
                  <a:pos x="T8" y="T9"/>
                </a:cxn>
                <a:cxn ang="0">
                  <a:pos x="T10" y="T11"/>
                </a:cxn>
              </a:cxnLst>
              <a:rect l="0" t="0" r="r" b="b"/>
              <a:pathLst>
                <a:path w="389" h="430">
                  <a:moveTo>
                    <a:pt x="389" y="164"/>
                  </a:moveTo>
                  <a:lnTo>
                    <a:pt x="195" y="0"/>
                  </a:lnTo>
                  <a:lnTo>
                    <a:pt x="0" y="164"/>
                  </a:lnTo>
                  <a:lnTo>
                    <a:pt x="0" y="430"/>
                  </a:lnTo>
                  <a:lnTo>
                    <a:pt x="389" y="430"/>
                  </a:lnTo>
                  <a:lnTo>
                    <a:pt x="389" y="16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19" name="Freeform 89"/>
            <p:cNvSpPr>
              <a:spLocks/>
            </p:cNvSpPr>
            <p:nvPr/>
          </p:nvSpPr>
          <p:spPr bwMode="auto">
            <a:xfrm>
              <a:off x="8320734" y="-1163755"/>
              <a:ext cx="381000" cy="260350"/>
            </a:xfrm>
            <a:custGeom>
              <a:avLst/>
              <a:gdLst>
                <a:gd name="T0" fmla="*/ 163 w 240"/>
                <a:gd name="T1" fmla="*/ 0 h 164"/>
                <a:gd name="T2" fmla="*/ 240 w 240"/>
                <a:gd name="T3" fmla="*/ 0 h 164"/>
                <a:gd name="T4" fmla="*/ 45 w 240"/>
                <a:gd name="T5" fmla="*/ 164 h 164"/>
                <a:gd name="T6" fmla="*/ 0 w 240"/>
                <a:gd name="T7" fmla="*/ 164 h 164"/>
                <a:gd name="T8" fmla="*/ 145 w 240"/>
                <a:gd name="T9" fmla="*/ 41 h 164"/>
                <a:gd name="T10" fmla="*/ 163 w 240"/>
                <a:gd name="T11" fmla="*/ 0 h 164"/>
              </a:gdLst>
              <a:ahLst/>
              <a:cxnLst>
                <a:cxn ang="0">
                  <a:pos x="T0" y="T1"/>
                </a:cxn>
                <a:cxn ang="0">
                  <a:pos x="T2" y="T3"/>
                </a:cxn>
                <a:cxn ang="0">
                  <a:pos x="T4" y="T5"/>
                </a:cxn>
                <a:cxn ang="0">
                  <a:pos x="T6" y="T7"/>
                </a:cxn>
                <a:cxn ang="0">
                  <a:pos x="T8" y="T9"/>
                </a:cxn>
                <a:cxn ang="0">
                  <a:pos x="T10" y="T11"/>
                </a:cxn>
              </a:cxnLst>
              <a:rect l="0" t="0" r="r" b="b"/>
              <a:pathLst>
                <a:path w="240" h="164">
                  <a:moveTo>
                    <a:pt x="163" y="0"/>
                  </a:moveTo>
                  <a:lnTo>
                    <a:pt x="240" y="0"/>
                  </a:lnTo>
                  <a:lnTo>
                    <a:pt x="45" y="164"/>
                  </a:lnTo>
                  <a:lnTo>
                    <a:pt x="0" y="164"/>
                  </a:lnTo>
                  <a:lnTo>
                    <a:pt x="145" y="41"/>
                  </a:lnTo>
                  <a:lnTo>
                    <a:pt x="16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0" name="Freeform 90"/>
            <p:cNvSpPr>
              <a:spLocks/>
            </p:cNvSpPr>
            <p:nvPr/>
          </p:nvSpPr>
          <p:spPr bwMode="auto">
            <a:xfrm>
              <a:off x="8579496" y="-1163755"/>
              <a:ext cx="1049337" cy="306388"/>
            </a:xfrm>
            <a:custGeom>
              <a:avLst/>
              <a:gdLst>
                <a:gd name="T0" fmla="*/ 476 w 661"/>
                <a:gd name="T1" fmla="*/ 0 h 193"/>
                <a:gd name="T2" fmla="*/ 0 w 661"/>
                <a:gd name="T3" fmla="*/ 0 h 193"/>
                <a:gd name="T4" fmla="*/ 88 w 661"/>
                <a:gd name="T5" fmla="*/ 47 h 193"/>
                <a:gd name="T6" fmla="*/ 262 w 661"/>
                <a:gd name="T7" fmla="*/ 193 h 193"/>
                <a:gd name="T8" fmla="*/ 661 w 661"/>
                <a:gd name="T9" fmla="*/ 193 h 193"/>
                <a:gd name="T10" fmla="*/ 485 w 661"/>
                <a:gd name="T11" fmla="*/ 45 h 193"/>
                <a:gd name="T12" fmla="*/ 476 w 661"/>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661" h="193">
                  <a:moveTo>
                    <a:pt x="476" y="0"/>
                  </a:moveTo>
                  <a:lnTo>
                    <a:pt x="0" y="0"/>
                  </a:lnTo>
                  <a:lnTo>
                    <a:pt x="88" y="47"/>
                  </a:lnTo>
                  <a:lnTo>
                    <a:pt x="262" y="193"/>
                  </a:lnTo>
                  <a:lnTo>
                    <a:pt x="661" y="193"/>
                  </a:lnTo>
                  <a:lnTo>
                    <a:pt x="485" y="45"/>
                  </a:lnTo>
                  <a:lnTo>
                    <a:pt x="47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1" name="Rectangle 95"/>
            <p:cNvSpPr>
              <a:spLocks noChangeArrowheads="1"/>
            </p:cNvSpPr>
            <p:nvPr/>
          </p:nvSpPr>
          <p:spPr bwMode="auto">
            <a:xfrm>
              <a:off x="8463609" y="-857367"/>
              <a:ext cx="466725" cy="376238"/>
            </a:xfrm>
            <a:prstGeom prst="rect">
              <a:avLst/>
            </a:prstGeom>
            <a:solidFill>
              <a:srgbClr val="01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2" name="Rectangle 96"/>
            <p:cNvSpPr>
              <a:spLocks noChangeArrowheads="1"/>
            </p:cNvSpPr>
            <p:nvPr/>
          </p:nvSpPr>
          <p:spPr bwMode="auto">
            <a:xfrm>
              <a:off x="8463609" y="-857367"/>
              <a:ext cx="466725" cy="34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3" name="Rectangle 97"/>
            <p:cNvSpPr>
              <a:spLocks noChangeArrowheads="1"/>
            </p:cNvSpPr>
            <p:nvPr/>
          </p:nvSpPr>
          <p:spPr bwMode="auto">
            <a:xfrm>
              <a:off x="84540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4" name="Rectangle 98"/>
            <p:cNvSpPr>
              <a:spLocks noChangeArrowheads="1"/>
            </p:cNvSpPr>
            <p:nvPr/>
          </p:nvSpPr>
          <p:spPr bwMode="auto">
            <a:xfrm>
              <a:off x="85683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5" name="Rectangle 99"/>
            <p:cNvSpPr>
              <a:spLocks noChangeArrowheads="1"/>
            </p:cNvSpPr>
            <p:nvPr/>
          </p:nvSpPr>
          <p:spPr bwMode="auto">
            <a:xfrm>
              <a:off x="84969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6" name="Rectangle 100"/>
            <p:cNvSpPr>
              <a:spLocks noChangeArrowheads="1"/>
            </p:cNvSpPr>
            <p:nvPr/>
          </p:nvSpPr>
          <p:spPr bwMode="auto">
            <a:xfrm>
              <a:off x="84540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7" name="Rectangle 101"/>
            <p:cNvSpPr>
              <a:spLocks noChangeArrowheads="1"/>
            </p:cNvSpPr>
            <p:nvPr/>
          </p:nvSpPr>
          <p:spPr bwMode="auto">
            <a:xfrm>
              <a:off x="85683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8" name="Rectangle 102"/>
            <p:cNvSpPr>
              <a:spLocks noChangeArrowheads="1"/>
            </p:cNvSpPr>
            <p:nvPr/>
          </p:nvSpPr>
          <p:spPr bwMode="auto">
            <a:xfrm>
              <a:off x="8496946" y="-689092"/>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29" name="Rectangle 103"/>
            <p:cNvSpPr>
              <a:spLocks noChangeArrowheads="1"/>
            </p:cNvSpPr>
            <p:nvPr/>
          </p:nvSpPr>
          <p:spPr bwMode="auto">
            <a:xfrm>
              <a:off x="84540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0" name="Rectangle 104"/>
            <p:cNvSpPr>
              <a:spLocks noChangeArrowheads="1"/>
            </p:cNvSpPr>
            <p:nvPr/>
          </p:nvSpPr>
          <p:spPr bwMode="auto">
            <a:xfrm>
              <a:off x="85683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1" name="Rectangle 105"/>
            <p:cNvSpPr>
              <a:spLocks noChangeArrowheads="1"/>
            </p:cNvSpPr>
            <p:nvPr/>
          </p:nvSpPr>
          <p:spPr bwMode="auto">
            <a:xfrm>
              <a:off x="84985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2" name="Rectangle 106"/>
            <p:cNvSpPr>
              <a:spLocks noChangeArrowheads="1"/>
            </p:cNvSpPr>
            <p:nvPr/>
          </p:nvSpPr>
          <p:spPr bwMode="auto">
            <a:xfrm>
              <a:off x="85937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3" name="Rectangle 107"/>
            <p:cNvSpPr>
              <a:spLocks noChangeArrowheads="1"/>
            </p:cNvSpPr>
            <p:nvPr/>
          </p:nvSpPr>
          <p:spPr bwMode="auto">
            <a:xfrm>
              <a:off x="87080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4" name="Rectangle 108"/>
            <p:cNvSpPr>
              <a:spLocks noChangeArrowheads="1"/>
            </p:cNvSpPr>
            <p:nvPr/>
          </p:nvSpPr>
          <p:spPr bwMode="auto">
            <a:xfrm>
              <a:off x="86366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5" name="Rectangle 109"/>
            <p:cNvSpPr>
              <a:spLocks noChangeArrowheads="1"/>
            </p:cNvSpPr>
            <p:nvPr/>
          </p:nvSpPr>
          <p:spPr bwMode="auto">
            <a:xfrm>
              <a:off x="85937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6" name="Rectangle 110"/>
            <p:cNvSpPr>
              <a:spLocks noChangeArrowheads="1"/>
            </p:cNvSpPr>
            <p:nvPr/>
          </p:nvSpPr>
          <p:spPr bwMode="auto">
            <a:xfrm>
              <a:off x="87080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7" name="Rectangle 111"/>
            <p:cNvSpPr>
              <a:spLocks noChangeArrowheads="1"/>
            </p:cNvSpPr>
            <p:nvPr/>
          </p:nvSpPr>
          <p:spPr bwMode="auto">
            <a:xfrm>
              <a:off x="86382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8" name="Rectangle 112"/>
            <p:cNvSpPr>
              <a:spLocks noChangeArrowheads="1"/>
            </p:cNvSpPr>
            <p:nvPr/>
          </p:nvSpPr>
          <p:spPr bwMode="auto">
            <a:xfrm>
              <a:off x="85937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39" name="Rectangle 113"/>
            <p:cNvSpPr>
              <a:spLocks noChangeArrowheads="1"/>
            </p:cNvSpPr>
            <p:nvPr/>
          </p:nvSpPr>
          <p:spPr bwMode="auto">
            <a:xfrm>
              <a:off x="87080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0" name="Rectangle 114"/>
            <p:cNvSpPr>
              <a:spLocks noChangeArrowheads="1"/>
            </p:cNvSpPr>
            <p:nvPr/>
          </p:nvSpPr>
          <p:spPr bwMode="auto">
            <a:xfrm>
              <a:off x="86382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1" name="Rectangle 115"/>
            <p:cNvSpPr>
              <a:spLocks noChangeArrowheads="1"/>
            </p:cNvSpPr>
            <p:nvPr/>
          </p:nvSpPr>
          <p:spPr bwMode="auto">
            <a:xfrm>
              <a:off x="87334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2" name="Rectangle 116"/>
            <p:cNvSpPr>
              <a:spLocks noChangeArrowheads="1"/>
            </p:cNvSpPr>
            <p:nvPr/>
          </p:nvSpPr>
          <p:spPr bwMode="auto">
            <a:xfrm>
              <a:off x="88477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3" name="Rectangle 117"/>
            <p:cNvSpPr>
              <a:spLocks noChangeArrowheads="1"/>
            </p:cNvSpPr>
            <p:nvPr/>
          </p:nvSpPr>
          <p:spPr bwMode="auto">
            <a:xfrm>
              <a:off x="87763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4" name="Rectangle 118"/>
            <p:cNvSpPr>
              <a:spLocks noChangeArrowheads="1"/>
            </p:cNvSpPr>
            <p:nvPr/>
          </p:nvSpPr>
          <p:spPr bwMode="auto">
            <a:xfrm>
              <a:off x="87334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5" name="Rectangle 119"/>
            <p:cNvSpPr>
              <a:spLocks noChangeArrowheads="1"/>
            </p:cNvSpPr>
            <p:nvPr/>
          </p:nvSpPr>
          <p:spPr bwMode="auto">
            <a:xfrm>
              <a:off x="88477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6" name="Rectangle 120"/>
            <p:cNvSpPr>
              <a:spLocks noChangeArrowheads="1"/>
            </p:cNvSpPr>
            <p:nvPr/>
          </p:nvSpPr>
          <p:spPr bwMode="auto">
            <a:xfrm>
              <a:off x="87779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7" name="Rectangle 121"/>
            <p:cNvSpPr>
              <a:spLocks noChangeArrowheads="1"/>
            </p:cNvSpPr>
            <p:nvPr/>
          </p:nvSpPr>
          <p:spPr bwMode="auto">
            <a:xfrm>
              <a:off x="87334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8" name="Rectangle 122"/>
            <p:cNvSpPr>
              <a:spLocks noChangeArrowheads="1"/>
            </p:cNvSpPr>
            <p:nvPr/>
          </p:nvSpPr>
          <p:spPr bwMode="auto">
            <a:xfrm>
              <a:off x="88477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49" name="Rectangle 123"/>
            <p:cNvSpPr>
              <a:spLocks noChangeArrowheads="1"/>
            </p:cNvSpPr>
            <p:nvPr/>
          </p:nvSpPr>
          <p:spPr bwMode="auto">
            <a:xfrm>
              <a:off x="87779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0" name="Freeform 124"/>
            <p:cNvSpPr>
              <a:spLocks/>
            </p:cNvSpPr>
            <p:nvPr/>
          </p:nvSpPr>
          <p:spPr bwMode="auto">
            <a:xfrm>
              <a:off x="8587434" y="-981192"/>
              <a:ext cx="53975" cy="79375"/>
            </a:xfrm>
            <a:custGeom>
              <a:avLst/>
              <a:gdLst>
                <a:gd name="T0" fmla="*/ 0 w 26"/>
                <a:gd name="T1" fmla="*/ 37 h 39"/>
                <a:gd name="T2" fmla="*/ 0 w 26"/>
                <a:gd name="T3" fmla="*/ 29 h 39"/>
                <a:gd name="T4" fmla="*/ 5 w 26"/>
                <a:gd name="T5" fmla="*/ 32 h 39"/>
                <a:gd name="T6" fmla="*/ 10 w 26"/>
                <a:gd name="T7" fmla="*/ 33 h 39"/>
                <a:gd name="T8" fmla="*/ 13 w 26"/>
                <a:gd name="T9" fmla="*/ 32 h 39"/>
                <a:gd name="T10" fmla="*/ 15 w 26"/>
                <a:gd name="T11" fmla="*/ 32 h 39"/>
                <a:gd name="T12" fmla="*/ 17 w 26"/>
                <a:gd name="T13" fmla="*/ 30 h 39"/>
                <a:gd name="T14" fmla="*/ 17 w 26"/>
                <a:gd name="T15" fmla="*/ 29 h 39"/>
                <a:gd name="T16" fmla="*/ 16 w 26"/>
                <a:gd name="T17" fmla="*/ 27 h 39"/>
                <a:gd name="T18" fmla="*/ 15 w 26"/>
                <a:gd name="T19" fmla="*/ 25 h 39"/>
                <a:gd name="T20" fmla="*/ 12 w 26"/>
                <a:gd name="T21" fmla="*/ 24 h 39"/>
                <a:gd name="T22" fmla="*/ 9 w 26"/>
                <a:gd name="T23" fmla="*/ 22 h 39"/>
                <a:gd name="T24" fmla="*/ 2 w 26"/>
                <a:gd name="T25" fmla="*/ 18 h 39"/>
                <a:gd name="T26" fmla="*/ 0 w 26"/>
                <a:gd name="T27" fmla="*/ 11 h 39"/>
                <a:gd name="T28" fmla="*/ 1 w 26"/>
                <a:gd name="T29" fmla="*/ 6 h 39"/>
                <a:gd name="T30" fmla="*/ 4 w 26"/>
                <a:gd name="T31" fmla="*/ 2 h 39"/>
                <a:gd name="T32" fmla="*/ 9 w 26"/>
                <a:gd name="T33" fmla="*/ 0 h 39"/>
                <a:gd name="T34" fmla="*/ 15 w 26"/>
                <a:gd name="T35" fmla="*/ 0 h 39"/>
                <a:gd name="T36" fmla="*/ 20 w 26"/>
                <a:gd name="T37" fmla="*/ 0 h 39"/>
                <a:gd name="T38" fmla="*/ 24 w 26"/>
                <a:gd name="T39" fmla="*/ 1 h 39"/>
                <a:gd name="T40" fmla="*/ 24 w 26"/>
                <a:gd name="T41" fmla="*/ 9 h 39"/>
                <a:gd name="T42" fmla="*/ 22 w 26"/>
                <a:gd name="T43" fmla="*/ 8 h 39"/>
                <a:gd name="T44" fmla="*/ 20 w 26"/>
                <a:gd name="T45" fmla="*/ 7 h 39"/>
                <a:gd name="T46" fmla="*/ 17 w 26"/>
                <a:gd name="T47" fmla="*/ 7 h 39"/>
                <a:gd name="T48" fmla="*/ 15 w 26"/>
                <a:gd name="T49" fmla="*/ 7 h 39"/>
                <a:gd name="T50" fmla="*/ 13 w 26"/>
                <a:gd name="T51" fmla="*/ 7 h 39"/>
                <a:gd name="T52" fmla="*/ 11 w 26"/>
                <a:gd name="T53" fmla="*/ 8 h 39"/>
                <a:gd name="T54" fmla="*/ 9 w 26"/>
                <a:gd name="T55" fmla="*/ 9 h 39"/>
                <a:gd name="T56" fmla="*/ 9 w 26"/>
                <a:gd name="T57" fmla="*/ 10 h 39"/>
                <a:gd name="T58" fmla="*/ 9 w 26"/>
                <a:gd name="T59" fmla="*/ 12 h 39"/>
                <a:gd name="T60" fmla="*/ 11 w 26"/>
                <a:gd name="T61" fmla="*/ 14 h 39"/>
                <a:gd name="T62" fmla="*/ 13 w 26"/>
                <a:gd name="T63" fmla="*/ 15 h 39"/>
                <a:gd name="T64" fmla="*/ 16 w 26"/>
                <a:gd name="T65" fmla="*/ 16 h 39"/>
                <a:gd name="T66" fmla="*/ 20 w 26"/>
                <a:gd name="T67" fmla="*/ 18 h 39"/>
                <a:gd name="T68" fmla="*/ 23 w 26"/>
                <a:gd name="T69" fmla="*/ 21 h 39"/>
                <a:gd name="T70" fmla="*/ 25 w 26"/>
                <a:gd name="T71" fmla="*/ 24 h 39"/>
                <a:gd name="T72" fmla="*/ 26 w 26"/>
                <a:gd name="T73" fmla="*/ 28 h 39"/>
                <a:gd name="T74" fmla="*/ 25 w 26"/>
                <a:gd name="T75" fmla="*/ 33 h 39"/>
                <a:gd name="T76" fmla="*/ 21 w 26"/>
                <a:gd name="T77" fmla="*/ 37 h 39"/>
                <a:gd name="T78" fmla="*/ 17 w 26"/>
                <a:gd name="T79" fmla="*/ 39 h 39"/>
                <a:gd name="T80" fmla="*/ 11 w 26"/>
                <a:gd name="T81" fmla="*/ 39 h 39"/>
                <a:gd name="T82" fmla="*/ 5 w 26"/>
                <a:gd name="T83" fmla="*/ 39 h 39"/>
                <a:gd name="T84" fmla="*/ 0 w 26"/>
                <a:gd name="T85"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9">
                  <a:moveTo>
                    <a:pt x="0" y="37"/>
                  </a:moveTo>
                  <a:cubicBezTo>
                    <a:pt x="0" y="29"/>
                    <a:pt x="0" y="29"/>
                    <a:pt x="0" y="29"/>
                  </a:cubicBezTo>
                  <a:cubicBezTo>
                    <a:pt x="1" y="30"/>
                    <a:pt x="3" y="31"/>
                    <a:pt x="5" y="32"/>
                  </a:cubicBezTo>
                  <a:cubicBezTo>
                    <a:pt x="7" y="32"/>
                    <a:pt x="9" y="33"/>
                    <a:pt x="10" y="33"/>
                  </a:cubicBezTo>
                  <a:cubicBezTo>
                    <a:pt x="12" y="33"/>
                    <a:pt x="12" y="33"/>
                    <a:pt x="13" y="32"/>
                  </a:cubicBezTo>
                  <a:cubicBezTo>
                    <a:pt x="14" y="32"/>
                    <a:pt x="15" y="32"/>
                    <a:pt x="15" y="32"/>
                  </a:cubicBezTo>
                  <a:cubicBezTo>
                    <a:pt x="16" y="31"/>
                    <a:pt x="16" y="31"/>
                    <a:pt x="17" y="30"/>
                  </a:cubicBezTo>
                  <a:cubicBezTo>
                    <a:pt x="17" y="30"/>
                    <a:pt x="17" y="29"/>
                    <a:pt x="17" y="29"/>
                  </a:cubicBezTo>
                  <a:cubicBezTo>
                    <a:pt x="17" y="28"/>
                    <a:pt x="17" y="27"/>
                    <a:pt x="16" y="27"/>
                  </a:cubicBezTo>
                  <a:cubicBezTo>
                    <a:pt x="16" y="26"/>
                    <a:pt x="15" y="26"/>
                    <a:pt x="15" y="25"/>
                  </a:cubicBezTo>
                  <a:cubicBezTo>
                    <a:pt x="14" y="25"/>
                    <a:pt x="13" y="24"/>
                    <a:pt x="12" y="24"/>
                  </a:cubicBezTo>
                  <a:cubicBezTo>
                    <a:pt x="11" y="23"/>
                    <a:pt x="10" y="23"/>
                    <a:pt x="9" y="22"/>
                  </a:cubicBezTo>
                  <a:cubicBezTo>
                    <a:pt x="6" y="21"/>
                    <a:pt x="3" y="20"/>
                    <a:pt x="2" y="18"/>
                  </a:cubicBezTo>
                  <a:cubicBezTo>
                    <a:pt x="0" y="16"/>
                    <a:pt x="0" y="14"/>
                    <a:pt x="0" y="11"/>
                  </a:cubicBezTo>
                  <a:cubicBezTo>
                    <a:pt x="0" y="9"/>
                    <a:pt x="0" y="7"/>
                    <a:pt x="1" y="6"/>
                  </a:cubicBezTo>
                  <a:cubicBezTo>
                    <a:pt x="2" y="5"/>
                    <a:pt x="3" y="3"/>
                    <a:pt x="4" y="2"/>
                  </a:cubicBezTo>
                  <a:cubicBezTo>
                    <a:pt x="6" y="2"/>
                    <a:pt x="7" y="1"/>
                    <a:pt x="9" y="0"/>
                  </a:cubicBezTo>
                  <a:cubicBezTo>
                    <a:pt x="11" y="0"/>
                    <a:pt x="13" y="0"/>
                    <a:pt x="15" y="0"/>
                  </a:cubicBezTo>
                  <a:cubicBezTo>
                    <a:pt x="17" y="0"/>
                    <a:pt x="19" y="0"/>
                    <a:pt x="20" y="0"/>
                  </a:cubicBezTo>
                  <a:cubicBezTo>
                    <a:pt x="22" y="0"/>
                    <a:pt x="23" y="1"/>
                    <a:pt x="24" y="1"/>
                  </a:cubicBezTo>
                  <a:cubicBezTo>
                    <a:pt x="24" y="9"/>
                    <a:pt x="24" y="9"/>
                    <a:pt x="24" y="9"/>
                  </a:cubicBezTo>
                  <a:cubicBezTo>
                    <a:pt x="24" y="9"/>
                    <a:pt x="23" y="8"/>
                    <a:pt x="22" y="8"/>
                  </a:cubicBezTo>
                  <a:cubicBezTo>
                    <a:pt x="21" y="8"/>
                    <a:pt x="21" y="7"/>
                    <a:pt x="20" y="7"/>
                  </a:cubicBezTo>
                  <a:cubicBezTo>
                    <a:pt x="19" y="7"/>
                    <a:pt x="18" y="7"/>
                    <a:pt x="17" y="7"/>
                  </a:cubicBezTo>
                  <a:cubicBezTo>
                    <a:pt x="17" y="7"/>
                    <a:pt x="16" y="7"/>
                    <a:pt x="15" y="7"/>
                  </a:cubicBezTo>
                  <a:cubicBezTo>
                    <a:pt x="14" y="7"/>
                    <a:pt x="13" y="7"/>
                    <a:pt x="13" y="7"/>
                  </a:cubicBezTo>
                  <a:cubicBezTo>
                    <a:pt x="12" y="7"/>
                    <a:pt x="11" y="7"/>
                    <a:pt x="11" y="8"/>
                  </a:cubicBezTo>
                  <a:cubicBezTo>
                    <a:pt x="10" y="8"/>
                    <a:pt x="10" y="8"/>
                    <a:pt x="9" y="9"/>
                  </a:cubicBezTo>
                  <a:cubicBezTo>
                    <a:pt x="9" y="9"/>
                    <a:pt x="9" y="10"/>
                    <a:pt x="9" y="10"/>
                  </a:cubicBezTo>
                  <a:cubicBezTo>
                    <a:pt x="9" y="11"/>
                    <a:pt x="9" y="12"/>
                    <a:pt x="9" y="12"/>
                  </a:cubicBezTo>
                  <a:cubicBezTo>
                    <a:pt x="10" y="13"/>
                    <a:pt x="10" y="13"/>
                    <a:pt x="11" y="14"/>
                  </a:cubicBezTo>
                  <a:cubicBezTo>
                    <a:pt x="11" y="14"/>
                    <a:pt x="12" y="15"/>
                    <a:pt x="13" y="15"/>
                  </a:cubicBezTo>
                  <a:cubicBezTo>
                    <a:pt x="14" y="15"/>
                    <a:pt x="15" y="16"/>
                    <a:pt x="16" y="16"/>
                  </a:cubicBezTo>
                  <a:cubicBezTo>
                    <a:pt x="18" y="17"/>
                    <a:pt x="19" y="18"/>
                    <a:pt x="20" y="18"/>
                  </a:cubicBezTo>
                  <a:cubicBezTo>
                    <a:pt x="21" y="19"/>
                    <a:pt x="22" y="20"/>
                    <a:pt x="23" y="21"/>
                  </a:cubicBezTo>
                  <a:cubicBezTo>
                    <a:pt x="24" y="22"/>
                    <a:pt x="25" y="23"/>
                    <a:pt x="25" y="24"/>
                  </a:cubicBezTo>
                  <a:cubicBezTo>
                    <a:pt x="26" y="25"/>
                    <a:pt x="26" y="26"/>
                    <a:pt x="26" y="28"/>
                  </a:cubicBezTo>
                  <a:cubicBezTo>
                    <a:pt x="26" y="30"/>
                    <a:pt x="26" y="32"/>
                    <a:pt x="25" y="33"/>
                  </a:cubicBezTo>
                  <a:cubicBezTo>
                    <a:pt x="24" y="35"/>
                    <a:pt x="23" y="36"/>
                    <a:pt x="21" y="37"/>
                  </a:cubicBezTo>
                  <a:cubicBezTo>
                    <a:pt x="20" y="38"/>
                    <a:pt x="18" y="39"/>
                    <a:pt x="17" y="39"/>
                  </a:cubicBezTo>
                  <a:cubicBezTo>
                    <a:pt x="15" y="39"/>
                    <a:pt x="13" y="39"/>
                    <a:pt x="11" y="39"/>
                  </a:cubicBezTo>
                  <a:cubicBezTo>
                    <a:pt x="9" y="39"/>
                    <a:pt x="7" y="39"/>
                    <a:pt x="5" y="39"/>
                  </a:cubicBezTo>
                  <a:cubicBezTo>
                    <a:pt x="3" y="39"/>
                    <a:pt x="1" y="38"/>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1" name="Freeform 125"/>
            <p:cNvSpPr>
              <a:spLocks noEditPoints="1"/>
            </p:cNvSpPr>
            <p:nvPr/>
          </p:nvSpPr>
          <p:spPr bwMode="auto">
            <a:xfrm>
              <a:off x="8649346" y="-981192"/>
              <a:ext cx="84137" cy="88900"/>
            </a:xfrm>
            <a:custGeom>
              <a:avLst/>
              <a:gdLst>
                <a:gd name="T0" fmla="*/ 19 w 41"/>
                <a:gd name="T1" fmla="*/ 39 h 44"/>
                <a:gd name="T2" fmla="*/ 5 w 41"/>
                <a:gd name="T3" fmla="*/ 34 h 44"/>
                <a:gd name="T4" fmla="*/ 0 w 41"/>
                <a:gd name="T5" fmla="*/ 20 h 44"/>
                <a:gd name="T6" fmla="*/ 5 w 41"/>
                <a:gd name="T7" fmla="*/ 5 h 44"/>
                <a:gd name="T8" fmla="*/ 19 w 41"/>
                <a:gd name="T9" fmla="*/ 0 h 44"/>
                <a:gd name="T10" fmla="*/ 32 w 41"/>
                <a:gd name="T11" fmla="*/ 5 h 44"/>
                <a:gd name="T12" fmla="*/ 38 w 41"/>
                <a:gd name="T13" fmla="*/ 19 h 44"/>
                <a:gd name="T14" fmla="*/ 32 w 41"/>
                <a:gd name="T15" fmla="*/ 34 h 44"/>
                <a:gd name="T16" fmla="*/ 32 w 41"/>
                <a:gd name="T17" fmla="*/ 34 h 44"/>
                <a:gd name="T18" fmla="*/ 32 w 41"/>
                <a:gd name="T19" fmla="*/ 35 h 44"/>
                <a:gd name="T20" fmla="*/ 41 w 41"/>
                <a:gd name="T21" fmla="*/ 44 h 44"/>
                <a:gd name="T22" fmla="*/ 29 w 41"/>
                <a:gd name="T23" fmla="*/ 44 h 44"/>
                <a:gd name="T24" fmla="*/ 24 w 41"/>
                <a:gd name="T25" fmla="*/ 39 h 44"/>
                <a:gd name="T26" fmla="*/ 19 w 41"/>
                <a:gd name="T27" fmla="*/ 39 h 44"/>
                <a:gd name="T28" fmla="*/ 19 w 41"/>
                <a:gd name="T29" fmla="*/ 7 h 44"/>
                <a:gd name="T30" fmla="*/ 12 w 41"/>
                <a:gd name="T31" fmla="*/ 11 h 44"/>
                <a:gd name="T32" fmla="*/ 9 w 41"/>
                <a:gd name="T33" fmla="*/ 20 h 44"/>
                <a:gd name="T34" fmla="*/ 12 w 41"/>
                <a:gd name="T35" fmla="*/ 29 h 44"/>
                <a:gd name="T36" fmla="*/ 19 w 41"/>
                <a:gd name="T37" fmla="*/ 32 h 44"/>
                <a:gd name="T38" fmla="*/ 26 w 41"/>
                <a:gd name="T39" fmla="*/ 29 h 44"/>
                <a:gd name="T40" fmla="*/ 28 w 41"/>
                <a:gd name="T41" fmla="*/ 20 h 44"/>
                <a:gd name="T42" fmla="*/ 26 w 41"/>
                <a:gd name="T43" fmla="*/ 11 h 44"/>
                <a:gd name="T44" fmla="*/ 19 w 41"/>
                <a:gd name="T45"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44">
                  <a:moveTo>
                    <a:pt x="19" y="39"/>
                  </a:moveTo>
                  <a:cubicBezTo>
                    <a:pt x="13" y="39"/>
                    <a:pt x="9" y="38"/>
                    <a:pt x="5" y="34"/>
                  </a:cubicBezTo>
                  <a:cubicBezTo>
                    <a:pt x="2" y="31"/>
                    <a:pt x="0" y="26"/>
                    <a:pt x="0" y="20"/>
                  </a:cubicBezTo>
                  <a:cubicBezTo>
                    <a:pt x="0" y="14"/>
                    <a:pt x="2" y="9"/>
                    <a:pt x="5" y="5"/>
                  </a:cubicBezTo>
                  <a:cubicBezTo>
                    <a:pt x="9" y="2"/>
                    <a:pt x="13" y="0"/>
                    <a:pt x="19" y="0"/>
                  </a:cubicBezTo>
                  <a:cubicBezTo>
                    <a:pt x="25" y="0"/>
                    <a:pt x="29" y="2"/>
                    <a:pt x="32" y="5"/>
                  </a:cubicBezTo>
                  <a:cubicBezTo>
                    <a:pt x="36" y="9"/>
                    <a:pt x="38" y="13"/>
                    <a:pt x="38" y="19"/>
                  </a:cubicBezTo>
                  <a:cubicBezTo>
                    <a:pt x="38" y="25"/>
                    <a:pt x="36" y="30"/>
                    <a:pt x="32" y="34"/>
                  </a:cubicBezTo>
                  <a:cubicBezTo>
                    <a:pt x="32" y="34"/>
                    <a:pt x="32" y="34"/>
                    <a:pt x="32" y="34"/>
                  </a:cubicBezTo>
                  <a:cubicBezTo>
                    <a:pt x="32" y="34"/>
                    <a:pt x="32" y="35"/>
                    <a:pt x="32" y="35"/>
                  </a:cubicBezTo>
                  <a:cubicBezTo>
                    <a:pt x="41" y="44"/>
                    <a:pt x="41" y="44"/>
                    <a:pt x="41" y="44"/>
                  </a:cubicBezTo>
                  <a:cubicBezTo>
                    <a:pt x="29" y="44"/>
                    <a:pt x="29" y="44"/>
                    <a:pt x="29" y="44"/>
                  </a:cubicBezTo>
                  <a:cubicBezTo>
                    <a:pt x="24" y="39"/>
                    <a:pt x="24" y="39"/>
                    <a:pt x="24" y="39"/>
                  </a:cubicBezTo>
                  <a:cubicBezTo>
                    <a:pt x="22" y="39"/>
                    <a:pt x="21" y="39"/>
                    <a:pt x="19" y="39"/>
                  </a:cubicBezTo>
                  <a:close/>
                  <a:moveTo>
                    <a:pt x="19" y="7"/>
                  </a:moveTo>
                  <a:cubicBezTo>
                    <a:pt x="16" y="7"/>
                    <a:pt x="14" y="8"/>
                    <a:pt x="12" y="11"/>
                  </a:cubicBezTo>
                  <a:cubicBezTo>
                    <a:pt x="10" y="13"/>
                    <a:pt x="9" y="16"/>
                    <a:pt x="9" y="20"/>
                  </a:cubicBezTo>
                  <a:cubicBezTo>
                    <a:pt x="9" y="23"/>
                    <a:pt x="10" y="26"/>
                    <a:pt x="12" y="29"/>
                  </a:cubicBezTo>
                  <a:cubicBezTo>
                    <a:pt x="13" y="31"/>
                    <a:pt x="16" y="32"/>
                    <a:pt x="19" y="32"/>
                  </a:cubicBezTo>
                  <a:cubicBezTo>
                    <a:pt x="22" y="32"/>
                    <a:pt x="24" y="31"/>
                    <a:pt x="26" y="29"/>
                  </a:cubicBezTo>
                  <a:cubicBezTo>
                    <a:pt x="28" y="27"/>
                    <a:pt x="28" y="24"/>
                    <a:pt x="28" y="20"/>
                  </a:cubicBezTo>
                  <a:cubicBezTo>
                    <a:pt x="28" y="16"/>
                    <a:pt x="28" y="13"/>
                    <a:pt x="26" y="11"/>
                  </a:cubicBezTo>
                  <a:cubicBezTo>
                    <a:pt x="24" y="8"/>
                    <a:pt x="22" y="7"/>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2" name="Freeform 126"/>
            <p:cNvSpPr>
              <a:spLocks/>
            </p:cNvSpPr>
            <p:nvPr/>
          </p:nvSpPr>
          <p:spPr bwMode="auto">
            <a:xfrm>
              <a:off x="8739834" y="-981192"/>
              <a:ext cx="46037" cy="79375"/>
            </a:xfrm>
            <a:custGeom>
              <a:avLst/>
              <a:gdLst>
                <a:gd name="T0" fmla="*/ 29 w 29"/>
                <a:gd name="T1" fmla="*/ 50 h 50"/>
                <a:gd name="T2" fmla="*/ 0 w 29"/>
                <a:gd name="T3" fmla="*/ 50 h 50"/>
                <a:gd name="T4" fmla="*/ 0 w 29"/>
                <a:gd name="T5" fmla="*/ 0 h 50"/>
                <a:gd name="T6" fmla="*/ 11 w 29"/>
                <a:gd name="T7" fmla="*/ 0 h 50"/>
                <a:gd name="T8" fmla="*/ 11 w 29"/>
                <a:gd name="T9" fmla="*/ 41 h 50"/>
                <a:gd name="T10" fmla="*/ 29 w 29"/>
                <a:gd name="T11" fmla="*/ 41 h 50"/>
                <a:gd name="T12" fmla="*/ 29 w 29"/>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9" h="50">
                  <a:moveTo>
                    <a:pt x="29" y="50"/>
                  </a:moveTo>
                  <a:lnTo>
                    <a:pt x="0" y="50"/>
                  </a:lnTo>
                  <a:lnTo>
                    <a:pt x="0" y="0"/>
                  </a:lnTo>
                  <a:lnTo>
                    <a:pt x="11" y="0"/>
                  </a:lnTo>
                  <a:lnTo>
                    <a:pt x="11" y="41"/>
                  </a:lnTo>
                  <a:lnTo>
                    <a:pt x="29" y="41"/>
                  </a:lnTo>
                  <a:lnTo>
                    <a:pt x="2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0407" fontAlgn="base">
                <a:spcBef>
                  <a:spcPct val="0"/>
                </a:spcBef>
                <a:spcAft>
                  <a:spcPct val="0"/>
                </a:spcAft>
                <a:defRPr/>
              </a:pPr>
              <a:endParaRPr lang="en-US" sz="2448" kern="0">
                <a:solidFill>
                  <a:srgbClr val="000000"/>
                </a:solidFill>
                <a:latin typeface="Segoe UI" charset="0"/>
              </a:endParaRPr>
            </a:p>
          </p:txBody>
        </p:sp>
        <p:sp>
          <p:nvSpPr>
            <p:cNvPr id="53" name="Rectangle 52"/>
            <p:cNvSpPr/>
            <p:nvPr/>
          </p:nvSpPr>
          <p:spPr bwMode="auto">
            <a:xfrm>
              <a:off x="9001539" y="-1363460"/>
              <a:ext cx="1090149" cy="54101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kern="0" dirty="0" err="1">
                <a:solidFill>
                  <a:srgbClr val="FFFFFF"/>
                </a:solidFill>
                <a:latin typeface="Segoe UI Light"/>
                <a:ea typeface="Segoe UI" pitchFamily="34" charset="0"/>
                <a:cs typeface="Segoe UI" pitchFamily="34" charset="0"/>
              </a:endParaRPr>
            </a:p>
          </p:txBody>
        </p:sp>
        <p:grpSp>
          <p:nvGrpSpPr>
            <p:cNvPr id="54" name="Group 53"/>
            <p:cNvGrpSpPr/>
            <p:nvPr/>
          </p:nvGrpSpPr>
          <p:grpSpPr>
            <a:xfrm>
              <a:off x="8985896" y="-1542000"/>
              <a:ext cx="914401" cy="1187440"/>
              <a:chOff x="6586081" y="-1693595"/>
              <a:chExt cx="914401" cy="1187440"/>
            </a:xfrm>
          </p:grpSpPr>
          <p:sp>
            <p:nvSpPr>
              <p:cNvPr id="55" name="Oval 54"/>
              <p:cNvSpPr>
                <a:spLocks noChangeArrowheads="1"/>
              </p:cNvSpPr>
              <p:nvPr/>
            </p:nvSpPr>
            <p:spPr bwMode="auto">
              <a:xfrm>
                <a:off x="6601724" y="-1693595"/>
                <a:ext cx="883114" cy="167806"/>
              </a:xfrm>
              <a:prstGeom prst="ellipse">
                <a:avLst/>
              </a:prstGeom>
              <a:solidFill>
                <a:srgbClr val="1F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sp>
            <p:nvSpPr>
              <p:cNvPr id="56" name="Freeform 123"/>
              <p:cNvSpPr>
                <a:spLocks noEditPoints="1"/>
              </p:cNvSpPr>
              <p:nvPr/>
            </p:nvSpPr>
            <p:spPr bwMode="auto">
              <a:xfrm>
                <a:off x="6586081" y="-1576981"/>
                <a:ext cx="914401" cy="107082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156">
                  <a:defRPr/>
                </a:pPr>
                <a:endParaRPr lang="en-US" sz="1836" kern="0" dirty="0">
                  <a:solidFill>
                    <a:srgbClr val="FFFFFF"/>
                  </a:solidFill>
                  <a:latin typeface="Segoe UI"/>
                </a:endParaRPr>
              </a:p>
            </p:txBody>
          </p:sp>
        </p:grpSp>
      </p:grpSp>
      <p:grpSp>
        <p:nvGrpSpPr>
          <p:cNvPr id="59" name="Group 58"/>
          <p:cNvGrpSpPr/>
          <p:nvPr/>
        </p:nvGrpSpPr>
        <p:grpSpPr>
          <a:xfrm>
            <a:off x="5645010" y="4251885"/>
            <a:ext cx="1241991" cy="943137"/>
            <a:chOff x="7725841" y="4083216"/>
            <a:chExt cx="990690" cy="752305"/>
          </a:xfrm>
        </p:grpSpPr>
        <p:sp>
          <p:nvSpPr>
            <p:cNvPr id="57" name="Freeform 56"/>
            <p:cNvSpPr/>
            <p:nvPr/>
          </p:nvSpPr>
          <p:spPr bwMode="auto">
            <a:xfrm>
              <a:off x="7725841" y="4083216"/>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sp>
          <p:nvSpPr>
            <p:cNvPr id="58" name="Freeform 57"/>
            <p:cNvSpPr/>
            <p:nvPr/>
          </p:nvSpPr>
          <p:spPr bwMode="auto">
            <a:xfrm rot="12373696">
              <a:off x="8080882" y="4237699"/>
              <a:ext cx="237917"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040" b="1" dirty="0">
                <a:solidFill>
                  <a:srgbClr val="FFFFFF"/>
                </a:solidFill>
                <a:latin typeface="Segoe UI Light"/>
                <a:ea typeface="Segoe UI" pitchFamily="34" charset="0"/>
                <a:cs typeface="Segoe UI" pitchFamily="34" charset="0"/>
              </a:endParaRPr>
            </a:p>
          </p:txBody>
        </p:sp>
      </p:grpSp>
      <p:grpSp>
        <p:nvGrpSpPr>
          <p:cNvPr id="64" name="Group 63"/>
          <p:cNvGrpSpPr/>
          <p:nvPr/>
        </p:nvGrpSpPr>
        <p:grpSpPr>
          <a:xfrm>
            <a:off x="10124954" y="4256774"/>
            <a:ext cx="1164663" cy="980476"/>
            <a:chOff x="10366875" y="4539548"/>
            <a:chExt cx="1006836" cy="847608"/>
          </a:xfrm>
        </p:grpSpPr>
        <p:sp>
          <p:nvSpPr>
            <p:cNvPr id="65" name="Oval 64"/>
            <p:cNvSpPr>
              <a:spLocks noChangeArrowheads="1"/>
            </p:cNvSpPr>
            <p:nvPr/>
          </p:nvSpPr>
          <p:spPr bwMode="auto">
            <a:xfrm>
              <a:off x="10376911" y="4539548"/>
              <a:ext cx="566545" cy="109286"/>
            </a:xfrm>
            <a:prstGeom prst="ellipse">
              <a:avLst/>
            </a:prstGeom>
            <a:solidFill>
              <a:srgbClr val="1F4E79"/>
            </a:solidFill>
            <a:ln>
              <a:noFill/>
            </a:ln>
            <a:extLst/>
          </p:spPr>
          <p:txBody>
            <a:bodyPr vert="horz" wrap="square" lIns="93234" tIns="46616" rIns="93234" bIns="46616" numCol="1" anchor="t" anchorCtr="0" compatLnSpc="1">
              <a:prstTxWarp prst="textNoShape">
                <a:avLst/>
              </a:prstTxWarp>
            </a:bodyPr>
            <a:lstStyle/>
            <a:p>
              <a:pPr defTabSz="950973">
                <a:defRPr/>
              </a:pPr>
              <a:endParaRPr lang="en-US" sz="1836" kern="0" dirty="0">
                <a:solidFill>
                  <a:srgbClr val="FFFFFF"/>
                </a:solidFill>
                <a:latin typeface="Segoe UI"/>
              </a:endParaRPr>
            </a:p>
          </p:txBody>
        </p:sp>
        <p:grpSp>
          <p:nvGrpSpPr>
            <p:cNvPr id="66" name="Group 65"/>
            <p:cNvGrpSpPr/>
            <p:nvPr/>
          </p:nvGrpSpPr>
          <p:grpSpPr>
            <a:xfrm>
              <a:off x="10366875" y="4615494"/>
              <a:ext cx="1006836" cy="771662"/>
              <a:chOff x="10366875" y="4615494"/>
              <a:chExt cx="1006836" cy="771662"/>
            </a:xfrm>
          </p:grpSpPr>
          <p:sp>
            <p:nvSpPr>
              <p:cNvPr id="67" name="Freeform 123"/>
              <p:cNvSpPr>
                <a:spLocks noEditPoints="1"/>
              </p:cNvSpPr>
              <p:nvPr/>
            </p:nvSpPr>
            <p:spPr bwMode="auto">
              <a:xfrm>
                <a:off x="10366875" y="4615494"/>
                <a:ext cx="586616" cy="697391"/>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p:spPr>
            <p:txBody>
              <a:bodyPr vert="horz" wrap="square" lIns="93234" tIns="46616" rIns="93234" bIns="46616" numCol="1" anchor="t" anchorCtr="0" compatLnSpc="1">
                <a:prstTxWarp prst="textNoShape">
                  <a:avLst/>
                </a:prstTxWarp>
              </a:bodyPr>
              <a:lstStyle/>
              <a:p>
                <a:pPr defTabSz="950973">
                  <a:defRPr/>
                </a:pPr>
                <a:endParaRPr lang="en-US" sz="1836" kern="0" dirty="0">
                  <a:solidFill>
                    <a:srgbClr val="FFFFFF"/>
                  </a:solidFill>
                  <a:latin typeface="Segoe UI"/>
                </a:endParaRPr>
              </a:p>
            </p:txBody>
          </p:sp>
          <p:sp>
            <p:nvSpPr>
              <p:cNvPr id="68" name="Freeform 67"/>
              <p:cNvSpPr/>
              <p:nvPr/>
            </p:nvSpPr>
            <p:spPr bwMode="auto">
              <a:xfrm>
                <a:off x="10600423" y="4901967"/>
                <a:ext cx="773288" cy="48518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FFFFFF"/>
              </a:solidFill>
              <a:ln w="9525" cap="flat" cmpd="sng" algn="ctr">
                <a:solidFill>
                  <a:srgbClr val="2E75B6"/>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defRPr/>
                </a:pPr>
                <a:endParaRPr lang="en-IN" sz="2000" b="1" kern="0" dirty="0">
                  <a:solidFill>
                    <a:srgbClr val="0072C6"/>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79801959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1" name="Freeform 17"/>
          <p:cNvSpPr>
            <a:spLocks noEditPoints="1"/>
          </p:cNvSpPr>
          <p:nvPr/>
        </p:nvSpPr>
        <p:spPr bwMode="auto">
          <a:xfrm>
            <a:off x="6994569" y="3299283"/>
            <a:ext cx="418069" cy="506108"/>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8"/>
          <p:cNvSpPr>
            <a:spLocks noEditPoints="1"/>
          </p:cNvSpPr>
          <p:nvPr/>
        </p:nvSpPr>
        <p:spPr bwMode="auto">
          <a:xfrm>
            <a:off x="12639375" y="3238154"/>
            <a:ext cx="631988" cy="632052"/>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9"/>
          <p:cNvSpPr>
            <a:spLocks noEditPoints="1"/>
          </p:cNvSpPr>
          <p:nvPr/>
        </p:nvSpPr>
        <p:spPr bwMode="auto">
          <a:xfrm>
            <a:off x="10720061" y="3238154"/>
            <a:ext cx="631988" cy="629012"/>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0"/>
          <p:cNvSpPr>
            <a:spLocks noEditPoints="1"/>
          </p:cNvSpPr>
          <p:nvPr/>
        </p:nvSpPr>
        <p:spPr bwMode="auto">
          <a:xfrm>
            <a:off x="8767757" y="3318818"/>
            <a:ext cx="752434" cy="465355"/>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6" name="Group 15"/>
          <p:cNvGrpSpPr/>
          <p:nvPr/>
        </p:nvGrpSpPr>
        <p:grpSpPr>
          <a:xfrm>
            <a:off x="4742698" y="2370775"/>
            <a:ext cx="494622" cy="490839"/>
            <a:chOff x="347679" y="2370775"/>
            <a:chExt cx="494622" cy="490839"/>
          </a:xfrm>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 name="Freeform 7"/>
          <p:cNvSpPr>
            <a:spLocks noEditPoints="1"/>
          </p:cNvSpPr>
          <p:nvPr/>
        </p:nvSpPr>
        <p:spPr bwMode="auto">
          <a:xfrm>
            <a:off x="4825506" y="5247115"/>
            <a:ext cx="329188" cy="461355"/>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Freeform 8"/>
          <p:cNvSpPr>
            <a:spLocks noEditPoints="1"/>
          </p:cNvSpPr>
          <p:nvPr/>
        </p:nvSpPr>
        <p:spPr bwMode="auto">
          <a:xfrm>
            <a:off x="4726245" y="3318706"/>
            <a:ext cx="530231" cy="515760"/>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Freeform 9"/>
          <p:cNvSpPr>
            <a:spLocks noEditPoints="1"/>
          </p:cNvSpPr>
          <p:nvPr/>
        </p:nvSpPr>
        <p:spPr bwMode="auto">
          <a:xfrm>
            <a:off x="4759212" y="1393360"/>
            <a:ext cx="458953" cy="529391"/>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0"/>
          <p:cNvSpPr>
            <a:spLocks noEditPoints="1"/>
          </p:cNvSpPr>
          <p:nvPr/>
        </p:nvSpPr>
        <p:spPr bwMode="auto">
          <a:xfrm>
            <a:off x="4759212" y="4337555"/>
            <a:ext cx="455410" cy="415358"/>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useBgFill="1">
        <p:nvSpPr>
          <p:cNvPr id="3" name="Rectangle 2"/>
          <p:cNvSpPr/>
          <p:nvPr/>
        </p:nvSpPr>
        <p:spPr bwMode="auto">
          <a:xfrm>
            <a:off x="6474603" y="2370775"/>
            <a:ext cx="8016916" cy="20802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6527356" y="2869911"/>
            <a:ext cx="2531177" cy="1403461"/>
          </a:xfrm>
          <a:prstGeom prst="rect">
            <a:avLst/>
          </a:prstGeom>
          <a:noFill/>
        </p:spPr>
        <p:txBody>
          <a:bodyPr wrap="square" lIns="182880" tIns="146304" rIns="182880" bIns="146304" rtlCol="0">
            <a:spAutoFit/>
          </a:bodyPr>
          <a:lstStyle/>
          <a:p>
            <a:pPr>
              <a:lnSpc>
                <a:spcPct val="90000"/>
              </a:lnSpc>
              <a:spcAft>
                <a:spcPts val="600"/>
              </a:spcAft>
            </a:pPr>
            <a:r>
              <a:rPr lang="en-US" sz="3900" spc="-50" dirty="0" smtClean="0">
                <a:gradFill>
                  <a:gsLst>
                    <a:gs pos="2917">
                      <a:srgbClr val="FFFFFF"/>
                    </a:gs>
                    <a:gs pos="30000">
                      <a:srgbClr val="FFFFFF"/>
                    </a:gs>
                  </a:gsLst>
                  <a:lin ang="5400000" scaled="0"/>
                </a:gradFill>
                <a:latin typeface="Segoe UI Light"/>
              </a:rPr>
              <a:t>Intelligent </a:t>
            </a:r>
            <a:br>
              <a:rPr lang="en-US" sz="3900" spc="-50" dirty="0" smtClean="0">
                <a:gradFill>
                  <a:gsLst>
                    <a:gs pos="2917">
                      <a:srgbClr val="FFFFFF"/>
                    </a:gs>
                    <a:gs pos="30000">
                      <a:srgbClr val="FFFFFF"/>
                    </a:gs>
                  </a:gsLst>
                  <a:lin ang="5400000" scaled="0"/>
                </a:gradFill>
                <a:latin typeface="Segoe UI Light"/>
              </a:rPr>
            </a:br>
            <a:r>
              <a:rPr lang="en-US" sz="3900" spc="-50" dirty="0" smtClean="0">
                <a:gradFill>
                  <a:gsLst>
                    <a:gs pos="2917">
                      <a:srgbClr val="FFFFFF"/>
                    </a:gs>
                    <a:gs pos="30000">
                      <a:srgbClr val="FFFFFF"/>
                    </a:gs>
                  </a:gsLst>
                  <a:lin ang="5400000" scaled="0"/>
                </a:gradFill>
                <a:latin typeface="Segoe UI Light"/>
              </a:rPr>
              <a:t>action</a:t>
            </a:r>
          </a:p>
        </p:txBody>
      </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600" dirty="0" smtClean="0">
                <a:gradFill>
                  <a:gsLst>
                    <a:gs pos="2917">
                      <a:srgbClr val="FFFFFF"/>
                    </a:gs>
                    <a:gs pos="30000">
                      <a:srgbClr val="FFFFFF"/>
                    </a:gs>
                  </a:gsLst>
                  <a:lin ang="5400000" scaled="0"/>
                </a:gradFill>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600" dirty="0" smtClean="0">
                <a:gradFill>
                  <a:gsLst>
                    <a:gs pos="2917">
                      <a:srgbClr val="FFFFFF"/>
                    </a:gs>
                    <a:gs pos="30000">
                      <a:srgbClr val="FFFFFF"/>
                    </a:gs>
                  </a:gsLst>
                  <a:lin ang="5400000" scaled="0"/>
                </a:gradFill>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600" dirty="0" smtClean="0">
                <a:gradFill>
                  <a:gsLst>
                    <a:gs pos="2917">
                      <a:srgbClr val="FFFFFF"/>
                    </a:gs>
                    <a:gs pos="30000">
                      <a:srgbClr val="FFFFFF"/>
                    </a:gs>
                  </a:gsLst>
                  <a:lin ang="5400000" scaled="0"/>
                </a:gradFill>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600" dirty="0" smtClean="0">
                <a:gradFill>
                  <a:gsLst>
                    <a:gs pos="2917">
                      <a:srgbClr val="FFFFFF"/>
                    </a:gs>
                    <a:gs pos="30000">
                      <a:srgbClr val="FFFFFF"/>
                    </a:gs>
                  </a:gsLst>
                  <a:lin ang="5400000" scaled="0"/>
                </a:gradFill>
              </a:rPr>
              <a:t> happened?</a:t>
            </a:r>
          </a:p>
        </p:txBody>
      </p:sp>
    </p:spTree>
    <p:extLst>
      <p:ext uri="{BB962C8B-B14F-4D97-AF65-F5344CB8AC3E}">
        <p14:creationId xmlns:p14="http://schemas.microsoft.com/office/powerpoint/2010/main" val="801861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3102" y="1783085"/>
            <a:ext cx="12172637" cy="5003491"/>
          </a:xfrm>
          <a:prstGeom prst="roundRect">
            <a:avLst/>
          </a:prstGeom>
          <a:solidFill>
            <a:srgbClr val="00A4EF"/>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cxnSp>
        <p:nvCxnSpPr>
          <p:cNvPr id="106" name="Straight Connector 105"/>
          <p:cNvCxnSpPr/>
          <p:nvPr/>
        </p:nvCxnSpPr>
        <p:spPr>
          <a:xfrm>
            <a:off x="3396102" y="1896596"/>
            <a:ext cx="0" cy="4927692"/>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6780" y="4399640"/>
            <a:ext cx="3119323" cy="1226646"/>
          </a:xfrm>
          <a:prstGeom prst="rect">
            <a:avLst/>
          </a:prstGeom>
          <a:noFill/>
        </p:spPr>
        <p:txBody>
          <a:bodyPr wrap="none" lIns="186441" tIns="149152" rIns="186441" bIns="149152" rtlCol="0">
            <a:spAutoFit/>
          </a:bodyPr>
          <a:lstStyle/>
          <a:p>
            <a:pPr defTabSz="951156" fontAlgn="base">
              <a:spcBef>
                <a:spcPct val="0"/>
              </a:spcBef>
              <a:spcAft>
                <a:spcPts val="612"/>
              </a:spcAft>
            </a:pPr>
            <a:r>
              <a:rPr lang="en-US" sz="1632"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51156" fontAlgn="base">
              <a:spcBef>
                <a:spcPct val="0"/>
              </a:spcBef>
              <a:spcAft>
                <a:spcPts val="612"/>
              </a:spcAft>
            </a:pPr>
            <a:r>
              <a:rPr lang="en-US" sz="1632"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51156" fontAlgn="base">
              <a:spcBef>
                <a:spcPct val="0"/>
              </a:spcBef>
              <a:spcAft>
                <a:spcPts val="612"/>
              </a:spcAft>
            </a:pPr>
            <a:r>
              <a:rPr lang="en-US" sz="1632"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78777" y="1891702"/>
            <a:ext cx="1461619" cy="730620"/>
          </a:xfrm>
          <a:prstGeom prst="rect">
            <a:avLst/>
          </a:prstGeom>
        </p:spPr>
        <p:txBody>
          <a:bodyPr wrap="square" lIns="186441" tIns="139830" rIns="186441" bIns="139830">
            <a:spAutoFit/>
          </a:bodyPr>
          <a:lstStyle/>
          <a:p>
            <a:pPr algn="ctr" defTabSz="932059"/>
            <a:r>
              <a:rPr lang="en-US" sz="2856"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779562" y="3050911"/>
            <a:ext cx="475426" cy="816730"/>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chemeClr val="tx1"/>
              </a:solidFill>
              <a:ln>
                <a:noFill/>
              </a:ln>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nvGrpSpPr>
          <p:cNvPr id="123" name="Group 122"/>
          <p:cNvGrpSpPr/>
          <p:nvPr/>
        </p:nvGrpSpPr>
        <p:grpSpPr>
          <a:xfrm>
            <a:off x="10160929" y="4171354"/>
            <a:ext cx="1743226" cy="890728"/>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tx1"/>
              </a:solidFill>
              <a:ln>
                <a:solidFill>
                  <a:schemeClr val="tx2">
                    <a:lumMod val="50000"/>
                  </a:schemeClr>
                </a:solid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50701">
                  <a:defRPr/>
                </a:pPr>
                <a:endParaRPr lang="en-US" sz="1873" dirty="0">
                  <a:solidFill>
                    <a:srgbClr val="00B0F0"/>
                  </a:solidFill>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50701">
                  <a:defRPr/>
                </a:pPr>
                <a:endParaRPr lang="en-US" sz="1873"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50701">
                  <a:defRPr/>
                </a:pPr>
                <a:endParaRPr lang="en-US" sz="1873"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50701">
                  <a:defRPr/>
                </a:pPr>
                <a:endParaRPr lang="en-US" sz="1873"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50701">
                  <a:defRPr/>
                </a:pPr>
                <a:endParaRPr lang="en-US" sz="1873"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50701">
                  <a:defRPr/>
                </a:pPr>
                <a:endParaRPr lang="en-US" sz="1873" dirty="0">
                  <a:solidFill>
                    <a:srgbClr val="00B0F0"/>
                  </a:solidFill>
                </a:endParaRPr>
              </a:p>
            </p:txBody>
          </p:sp>
        </p:grpSp>
      </p:grpSp>
      <p:grpSp>
        <p:nvGrpSpPr>
          <p:cNvPr id="140" name="Group 139"/>
          <p:cNvGrpSpPr/>
          <p:nvPr/>
        </p:nvGrpSpPr>
        <p:grpSpPr>
          <a:xfrm>
            <a:off x="10490650" y="5382952"/>
            <a:ext cx="1131152" cy="734917"/>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tx1"/>
              </a:solidFill>
              <a:ln>
                <a:noFill/>
              </a:ln>
            </p:spPr>
            <p:txBody>
              <a:bodyPr vert="horz" wrap="square" lIns="93221" tIns="46610" rIns="93221" bIns="46610" numCol="1" anchor="t" anchorCtr="0" compatLnSpc="1">
                <a:prstTxWarp prst="textNoShape">
                  <a:avLst/>
                </a:prstTxWarp>
              </a:bodyPr>
              <a:lstStyle/>
              <a:p>
                <a:pPr defTabSz="951156"/>
                <a:endParaRPr lang="en-US" sz="1836"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50701">
                  <a:defRPr/>
                </a:pPr>
                <a:endParaRPr lang="en-US" sz="1873"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50701">
                  <a:defRPr/>
                </a:pPr>
                <a:endParaRPr lang="en-US" sz="1873"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50701">
                  <a:defRPr/>
                </a:pPr>
                <a:endParaRPr lang="en-US" sz="1873"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50701">
                  <a:defRPr/>
                </a:pPr>
                <a:endParaRPr lang="en-US" sz="1873"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50701">
                  <a:defRPr/>
                </a:pPr>
                <a:endParaRPr lang="en-US" sz="1873"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50701">
                  <a:defRPr/>
                </a:pPr>
                <a:endParaRPr lang="en-US" sz="1873"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50701">
                  <a:defRPr/>
                </a:pPr>
                <a:endParaRPr lang="en-US" sz="1873" dirty="0">
                  <a:solidFill>
                    <a:srgbClr val="00B0F0"/>
                  </a:solidFill>
                </a:endParaRPr>
              </a:p>
            </p:txBody>
          </p:sp>
        </p:grpSp>
      </p:grpSp>
      <p:sp>
        <p:nvSpPr>
          <p:cNvPr id="156" name="Rectangle 155"/>
          <p:cNvSpPr/>
          <p:nvPr/>
        </p:nvSpPr>
        <p:spPr>
          <a:xfrm>
            <a:off x="10308142" y="1895364"/>
            <a:ext cx="1406520" cy="730620"/>
          </a:xfrm>
          <a:prstGeom prst="rect">
            <a:avLst/>
          </a:prstGeom>
        </p:spPr>
        <p:txBody>
          <a:bodyPr wrap="none" lIns="186441" tIns="139830" rIns="186441" bIns="139830">
            <a:spAutoFit/>
          </a:bodyPr>
          <a:lstStyle/>
          <a:p>
            <a:pPr defTabSz="932059"/>
            <a:r>
              <a:rPr lang="en-US" sz="2856"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339408" y="4175773"/>
            <a:ext cx="1897486" cy="403365"/>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224"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3"/>
          <a:stretch>
            <a:fillRect/>
          </a:stretch>
        </p:blipFill>
        <p:spPr>
          <a:xfrm>
            <a:off x="663425" y="2827268"/>
            <a:ext cx="2082884" cy="1186620"/>
          </a:xfrm>
          <a:prstGeom prst="rect">
            <a:avLst/>
          </a:prstGeom>
        </p:spPr>
      </p:pic>
      <p:cxnSp>
        <p:nvCxnSpPr>
          <p:cNvPr id="161" name="Straight Connector 160"/>
          <p:cNvCxnSpPr/>
          <p:nvPr/>
        </p:nvCxnSpPr>
        <p:spPr>
          <a:xfrm>
            <a:off x="9671386" y="1896596"/>
            <a:ext cx="0" cy="4927692"/>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236507" y="5526701"/>
            <a:ext cx="2112262" cy="1245110"/>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221" dirty="0">
                  <a:gradFill>
                    <a:gsLst>
                      <a:gs pos="0">
                        <a:schemeClr val="bg1"/>
                      </a:gs>
                      <a:gs pos="100000">
                        <a:schemeClr val="bg1"/>
                      </a:gs>
                    </a:gsLst>
                    <a:lin ang="5400000" scaled="1"/>
                  </a:gradFill>
                </a:rPr>
                <a:t>Monetize the API through our marketplace</a:t>
              </a:r>
            </a:p>
          </p:txBody>
        </p:sp>
        <p:pic>
          <p:nvPicPr>
            <p:cNvPr id="164" name="Picture 163"/>
            <p:cNvPicPr>
              <a:picLocks noChangeAspect="1"/>
            </p:cNvPicPr>
            <p:nvPr/>
          </p:nvPicPr>
          <p:blipFill>
            <a:blip r:embed="rId4"/>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627616" y="2487665"/>
            <a:ext cx="1321068" cy="1608528"/>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endParaRPr lang="en-US" sz="1873"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5"/>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6441" tIns="139830" rIns="186441" bIns="139830">
                <a:spAutoFit/>
              </a:bodyPr>
              <a:lstStyle/>
              <a:p>
                <a:pPr defTabSz="932059"/>
                <a:r>
                  <a:rPr lang="en-US" sz="2244" dirty="0">
                    <a:solidFill>
                      <a:srgbClr val="0070C0"/>
                    </a:solidFill>
                    <a:latin typeface="Segoe UI Light"/>
                    <a:ea typeface="Calibri" panose="020F0502020204030204" pitchFamily="34" charset="0"/>
                  </a:rPr>
                  <a:t>API</a:t>
                </a:r>
              </a:p>
            </p:txBody>
          </p:sp>
        </p:grpSp>
      </p:grpSp>
      <p:cxnSp>
        <p:nvCxnSpPr>
          <p:cNvPr id="172" name="Straight Connector 171"/>
          <p:cNvCxnSpPr/>
          <p:nvPr/>
        </p:nvCxnSpPr>
        <p:spPr>
          <a:xfrm>
            <a:off x="7236507" y="4184251"/>
            <a:ext cx="210328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212201" y="2742111"/>
            <a:ext cx="2856810" cy="1836286"/>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defTabSz="951156"/>
              <a:endParaRPr lang="en-US" sz="1873" dirty="0">
                <a:solidFill>
                  <a:srgbClr val="00B0F0"/>
                </a:solidFill>
              </a:endParaRPr>
            </a:p>
          </p:txBody>
        </p:sp>
      </p:grpSp>
      <p:sp>
        <p:nvSpPr>
          <p:cNvPr id="198" name="Rectangle 197"/>
          <p:cNvSpPr>
            <a:spLocks noChangeAspect="1"/>
          </p:cNvSpPr>
          <p:nvPr/>
        </p:nvSpPr>
        <p:spPr bwMode="auto">
          <a:xfrm>
            <a:off x="3855397" y="4712171"/>
            <a:ext cx="2856168" cy="832621"/>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224"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133948" y="3662740"/>
            <a:ext cx="1378495" cy="241985"/>
          </a:xfrm>
          <a:prstGeom prst="rect">
            <a:avLst/>
          </a:prstGeom>
          <a:noFill/>
          <a:ln w="38100" cap="flat" cmpd="sng" algn="ctr">
            <a:noFill/>
            <a:prstDash val="solid"/>
            <a:headEnd type="none" w="med" len="med"/>
            <a:tailEnd type="none" w="med" len="med"/>
          </a:ln>
          <a:effectLst/>
        </p:spPr>
        <p:txBody>
          <a:bodyPr vert="horz" wrap="square" lIns="95072" tIns="93221" rIns="95072" bIns="93221" numCol="1" rtlCol="0" anchor="t" anchorCtr="0" compatLnSpc="1">
            <a:prstTxWarp prst="textNoShape">
              <a:avLst/>
            </a:prstTxWarp>
          </a:bodyPr>
          <a:lstStyle/>
          <a:p>
            <a:pPr algn="ctr" defTabSz="951156" fontAlgn="base">
              <a:lnSpc>
                <a:spcPct val="90000"/>
              </a:lnSpc>
              <a:spcBef>
                <a:spcPct val="0"/>
              </a:spcBef>
              <a:spcAft>
                <a:spcPts val="612"/>
              </a:spcAft>
            </a:pPr>
            <a:r>
              <a:rPr lang="en-US" sz="1040" dirty="0">
                <a:solidFill>
                  <a:srgbClr val="FFFFFF"/>
                </a:solidFill>
              </a:rPr>
              <a:t>ML STUDIO</a:t>
            </a:r>
          </a:p>
        </p:txBody>
      </p:sp>
      <p:cxnSp>
        <p:nvCxnSpPr>
          <p:cNvPr id="200" name="Straight Connector 199"/>
          <p:cNvCxnSpPr/>
          <p:nvPr/>
        </p:nvCxnSpPr>
        <p:spPr>
          <a:xfrm>
            <a:off x="3867487" y="4704491"/>
            <a:ext cx="28440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931922" y="3632181"/>
            <a:ext cx="1202027"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459337" y="3615368"/>
            <a:ext cx="1002371"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9167943" y="3613240"/>
            <a:ext cx="1002371"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9167943" y="5930899"/>
            <a:ext cx="1002371"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297124" y="4761238"/>
            <a:ext cx="1" cy="611492"/>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Title 1"/>
          <p:cNvSpPr>
            <a:spLocks noGrp="1"/>
          </p:cNvSpPr>
          <p:nvPr>
            <p:ph type="title"/>
          </p:nvPr>
        </p:nvSpPr>
        <p:spPr/>
        <p:txBody>
          <a:bodyPr/>
          <a:lstStyle/>
          <a:p>
            <a:r>
              <a:rPr lang="en-GB" dirty="0" smtClean="0"/>
              <a:t>Azure Machine Learning</a:t>
            </a:r>
            <a:endParaRPr lang="en-GB" dirty="0"/>
          </a:p>
        </p:txBody>
      </p:sp>
    </p:spTree>
    <p:extLst>
      <p:ext uri="{BB962C8B-B14F-4D97-AF65-F5344CB8AC3E}">
        <p14:creationId xmlns:p14="http://schemas.microsoft.com/office/powerpoint/2010/main" val="2456990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21129"/>
          <a:stretch/>
        </p:blipFill>
        <p:spPr>
          <a:xfrm>
            <a:off x="502569" y="1507066"/>
            <a:ext cx="11433704" cy="5097991"/>
          </a:xfrm>
          <a:prstGeom prst="rect">
            <a:avLst/>
          </a:prstGeom>
        </p:spPr>
      </p:pic>
      <p:sp>
        <p:nvSpPr>
          <p:cNvPr id="4"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smtClean="0"/>
              <a:t>Cortana Analytics Process</a:t>
            </a:r>
            <a:br>
              <a:rPr lang="en-GB" dirty="0" smtClean="0"/>
            </a:br>
            <a:endParaRPr lang="en-GB" sz="3599" dirty="0"/>
          </a:p>
        </p:txBody>
      </p:sp>
    </p:spTree>
    <p:extLst>
      <p:ext uri="{BB962C8B-B14F-4D97-AF65-F5344CB8AC3E}">
        <p14:creationId xmlns:p14="http://schemas.microsoft.com/office/powerpoint/2010/main" val="39301534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1316" y="2589321"/>
            <a:ext cx="5628321" cy="1200329"/>
          </a:xfrm>
          <a:prstGeom prst="rect">
            <a:avLst/>
          </a:prstGeom>
        </p:spPr>
        <p:txBody>
          <a:bodyPr wrap="square">
            <a:spAutoFit/>
          </a:bodyPr>
          <a:lstStyle/>
          <a:p>
            <a:r>
              <a:rPr lang="en-US" sz="2400" dirty="0">
                <a:gradFill>
                  <a:gsLst>
                    <a:gs pos="0">
                      <a:srgbClr val="FFFFFF"/>
                    </a:gs>
                    <a:gs pos="100000">
                      <a:srgbClr val="FFFFFF"/>
                    </a:gs>
                  </a:gsLst>
                  <a:lin ang="5400000" scaled="0"/>
                </a:gradFill>
              </a:rPr>
              <a:t>A fully managed B</a:t>
            </a:r>
            <a:r>
              <a:rPr lang="en-US" sz="2400" dirty="0" smtClean="0">
                <a:gradFill>
                  <a:gsLst>
                    <a:gs pos="0">
                      <a:srgbClr val="FFFFFF"/>
                    </a:gs>
                    <a:gs pos="100000">
                      <a:srgbClr val="FFFFFF"/>
                    </a:gs>
                  </a:gsLst>
                  <a:lin ang="5400000" scaled="0"/>
                </a:gradFill>
              </a:rPr>
              <a:t>ig </a:t>
            </a:r>
            <a:r>
              <a:rPr lang="en-US" sz="2400" dirty="0">
                <a:gradFill>
                  <a:gsLst>
                    <a:gs pos="0">
                      <a:srgbClr val="FFFFFF"/>
                    </a:gs>
                    <a:gs pos="100000">
                      <a:srgbClr val="FFFFFF"/>
                    </a:gs>
                  </a:gsLst>
                  <a:lin ang="5400000" scaled="0"/>
                </a:gradFill>
              </a:rPr>
              <a:t>D</a:t>
            </a:r>
            <a:r>
              <a:rPr lang="en-US" sz="2400" dirty="0" smtClean="0">
                <a:gradFill>
                  <a:gsLst>
                    <a:gs pos="0">
                      <a:srgbClr val="FFFFFF"/>
                    </a:gs>
                    <a:gs pos="100000">
                      <a:srgbClr val="FFFFFF"/>
                    </a:gs>
                  </a:gsLst>
                  <a:lin ang="5400000" scaled="0"/>
                </a:gradFill>
              </a:rPr>
              <a:t>ata </a:t>
            </a:r>
            <a:r>
              <a:rPr lang="en-US" sz="2400" dirty="0">
                <a:gradFill>
                  <a:gsLst>
                    <a:gs pos="0">
                      <a:srgbClr val="FFFFFF"/>
                    </a:gs>
                    <a:gs pos="100000">
                      <a:srgbClr val="FFFFFF"/>
                    </a:gs>
                  </a:gsLst>
                  <a:lin ang="5400000" scaled="0"/>
                </a:gradFill>
              </a:rPr>
              <a:t>and </a:t>
            </a:r>
            <a:r>
              <a:rPr lang="en-US" sz="2400" dirty="0" smtClean="0">
                <a:gradFill>
                  <a:gsLst>
                    <a:gs pos="0">
                      <a:srgbClr val="FFFFFF"/>
                    </a:gs>
                    <a:gs pos="100000">
                      <a:srgbClr val="FFFFFF"/>
                    </a:gs>
                  </a:gsLst>
                  <a:lin ang="5400000" scaled="0"/>
                </a:gradFill>
              </a:rPr>
              <a:t>Advanced </a:t>
            </a:r>
            <a:r>
              <a:rPr lang="en-US" sz="2400" dirty="0">
                <a:gradFill>
                  <a:gsLst>
                    <a:gs pos="0">
                      <a:srgbClr val="FFFFFF"/>
                    </a:gs>
                    <a:gs pos="100000">
                      <a:srgbClr val="FFFFFF"/>
                    </a:gs>
                  </a:gsLst>
                  <a:lin ang="5400000" scaled="0"/>
                </a:gradFill>
              </a:rPr>
              <a:t>A</a:t>
            </a:r>
            <a:r>
              <a:rPr lang="en-US" sz="2400" dirty="0" smtClean="0">
                <a:gradFill>
                  <a:gsLst>
                    <a:gs pos="0">
                      <a:srgbClr val="FFFFFF"/>
                    </a:gs>
                    <a:gs pos="100000">
                      <a:srgbClr val="FFFFFF"/>
                    </a:gs>
                  </a:gsLst>
                  <a:lin ang="5400000" scaled="0"/>
                </a:gradFill>
              </a:rPr>
              <a:t>nalytics </a:t>
            </a:r>
            <a:r>
              <a:rPr lang="en-US" sz="2400" dirty="0">
                <a:gradFill>
                  <a:gsLst>
                    <a:gs pos="0">
                      <a:srgbClr val="FFFFFF"/>
                    </a:gs>
                    <a:gs pos="100000">
                      <a:srgbClr val="FFFFFF"/>
                    </a:gs>
                  </a:gsLst>
                  <a:lin ang="5400000" scaled="0"/>
                </a:gradFill>
              </a:rPr>
              <a:t>S</a:t>
            </a:r>
            <a:r>
              <a:rPr lang="en-US" sz="2400" dirty="0" smtClean="0">
                <a:gradFill>
                  <a:gsLst>
                    <a:gs pos="0">
                      <a:srgbClr val="FFFFFF"/>
                    </a:gs>
                    <a:gs pos="100000">
                      <a:srgbClr val="FFFFFF"/>
                    </a:gs>
                  </a:gsLst>
                  <a:lin ang="5400000" scaled="0"/>
                </a:gradFill>
              </a:rPr>
              <a:t>uite </a:t>
            </a:r>
            <a:r>
              <a:rPr lang="en-US" sz="2400" dirty="0">
                <a:gradFill>
                  <a:gsLst>
                    <a:gs pos="0">
                      <a:srgbClr val="FFFFFF"/>
                    </a:gs>
                    <a:gs pos="100000">
                      <a:srgbClr val="FFFFFF"/>
                    </a:gs>
                  </a:gsLst>
                  <a:lin ang="5400000" scaled="0"/>
                </a:gradFill>
              </a:rPr>
              <a:t>that </a:t>
            </a:r>
            <a:r>
              <a:rPr lang="en-US" sz="2400" dirty="0" smtClean="0">
                <a:gradFill>
                  <a:gsLst>
                    <a:gs pos="0">
                      <a:srgbClr val="FFFFFF"/>
                    </a:gs>
                    <a:gs pos="100000">
                      <a:srgbClr val="FFFFFF"/>
                    </a:gs>
                  </a:gsLst>
                  <a:lin ang="5400000" scaled="0"/>
                </a:gradFill>
              </a:rPr>
              <a:t>transforms </a:t>
            </a:r>
            <a:r>
              <a:rPr lang="en-US" sz="2400" dirty="0">
                <a:gradFill>
                  <a:gsLst>
                    <a:gs pos="0">
                      <a:srgbClr val="FFFFFF"/>
                    </a:gs>
                    <a:gs pos="100000">
                      <a:srgbClr val="FFFFFF"/>
                    </a:gs>
                  </a:gsLst>
                  <a:lin ang="5400000" scaled="0"/>
                </a:gradFill>
              </a:rPr>
              <a:t>your data into intelligent action.</a:t>
            </a:r>
          </a:p>
        </p:txBody>
      </p:sp>
      <p:pic>
        <p:nvPicPr>
          <p:cNvPr id="2" name="Picture Placeholder 1"/>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3426" r="36832"/>
          <a:stretch/>
        </p:blipFill>
        <p:spPr>
          <a:xfrm>
            <a:off x="6219825" y="-7938"/>
            <a:ext cx="6216650" cy="7010400"/>
          </a:xfrm>
        </p:spPr>
      </p:pic>
      <p:sp>
        <p:nvSpPr>
          <p:cNvPr id="7" name="Title 3"/>
          <p:cNvSpPr>
            <a:spLocks noGrp="1"/>
          </p:cNvSpPr>
          <p:nvPr>
            <p:ph type="title"/>
          </p:nvPr>
        </p:nvSpPr>
        <p:spPr>
          <a:xfrm>
            <a:off x="0" y="754062"/>
            <a:ext cx="6219825" cy="849463"/>
          </a:xfrm>
        </p:spPr>
        <p:txBody>
          <a:bodyPr/>
          <a:lstStyle/>
          <a:p>
            <a:pPr algn="ctr"/>
            <a:r>
              <a:rPr lang="en-US" sz="4800" dirty="0" smtClean="0"/>
              <a:t>Cortana Analytics </a:t>
            </a:r>
            <a:r>
              <a:rPr lang="en-US" sz="4800" dirty="0"/>
              <a:t>S</a:t>
            </a:r>
            <a:r>
              <a:rPr lang="en-US" sz="4800" dirty="0" smtClean="0"/>
              <a:t>uite</a:t>
            </a:r>
            <a:endParaRPr lang="en-US" sz="3200" dirty="0"/>
          </a:p>
        </p:txBody>
      </p:sp>
    </p:spTree>
    <p:extLst>
      <p:ext uri="{BB962C8B-B14F-4D97-AF65-F5344CB8AC3E}">
        <p14:creationId xmlns:p14="http://schemas.microsoft.com/office/powerpoint/2010/main" val="190941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t>Cortana Analytics Suite</a:t>
            </a:r>
            <a:br>
              <a:rPr lang="en-US" dirty="0" smtClean="0"/>
            </a:br>
            <a:r>
              <a:rPr lang="en-US" sz="3599" dirty="0"/>
              <a:t>Transform data into intelligent action</a:t>
            </a:r>
          </a:p>
        </p:txBody>
      </p:sp>
      <p:grpSp>
        <p:nvGrpSpPr>
          <p:cNvPr id="4" name="Group 3"/>
          <p:cNvGrpSpPr/>
          <p:nvPr/>
        </p:nvGrpSpPr>
        <p:grpSpPr>
          <a:xfrm>
            <a:off x="1470088" y="1994392"/>
            <a:ext cx="3095325" cy="4450613"/>
            <a:chOff x="1440529" y="1955464"/>
            <a:chExt cx="3034908" cy="4363742"/>
          </a:xfrm>
        </p:grpSpPr>
        <p:sp>
          <p:nvSpPr>
            <p:cNvPr id="20" name="Rectangle 19"/>
            <p:cNvSpPr/>
            <p:nvPr/>
          </p:nvSpPr>
          <p:spPr>
            <a:xfrm>
              <a:off x="1878539" y="5957083"/>
              <a:ext cx="691743" cy="362123"/>
            </a:xfrm>
            <a:prstGeom prst="rect">
              <a:avLst/>
            </a:prstGeom>
          </p:spPr>
          <p:txBody>
            <a:bodyPr wrap="none">
              <a:spAutoFit/>
            </a:body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cxnSp>
          <p:nvCxnSpPr>
            <p:cNvPr id="278" name="Straight Connector 277"/>
            <p:cNvCxnSpPr/>
            <p:nvPr/>
          </p:nvCxnSpPr>
          <p:spPr>
            <a:xfrm>
              <a:off x="3840419" y="2336053"/>
              <a:ext cx="0" cy="2816542"/>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3123279" y="2336053"/>
              <a:ext cx="71714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3123280" y="3736973"/>
              <a:ext cx="135215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3123279" y="5152595"/>
              <a:ext cx="71714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1440529" y="2103335"/>
              <a:ext cx="601699" cy="476012"/>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3" name="TextBox 2"/>
            <p:cNvSpPr txBox="1"/>
            <p:nvPr/>
          </p:nvSpPr>
          <p:spPr>
            <a:xfrm>
              <a:off x="1990832" y="1955464"/>
              <a:ext cx="1215680" cy="788255"/>
            </a:xfrm>
            <a:prstGeom prst="rect">
              <a:avLst/>
            </a:prstGeom>
            <a:noFill/>
          </p:spPr>
          <p:txBody>
            <a:bodyPr wrap="square" lIns="182854" tIns="146283" rIns="182854" bIns="146283" rtlCol="0">
              <a:spAutoFit/>
            </a:bodyPr>
            <a:lstStyle/>
            <a:p>
              <a:pPr defTabSz="932563">
                <a:lnSpc>
                  <a:spcPct val="90000"/>
                </a:lnSpc>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apps</a:t>
              </a:r>
            </a:p>
          </p:txBody>
        </p:sp>
        <p:sp>
          <p:nvSpPr>
            <p:cNvPr id="106" name="TextBox 105"/>
            <p:cNvSpPr txBox="1"/>
            <p:nvPr/>
          </p:nvSpPr>
          <p:spPr>
            <a:xfrm>
              <a:off x="2024871" y="3374120"/>
              <a:ext cx="1215680" cy="788255"/>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apps</a:t>
              </a:r>
            </a:p>
          </p:txBody>
        </p:sp>
        <p:sp>
          <p:nvSpPr>
            <p:cNvPr id="107" name="Freeform 53"/>
            <p:cNvSpPr>
              <a:spLocks noEditPoints="1"/>
            </p:cNvSpPr>
            <p:nvPr/>
          </p:nvSpPr>
          <p:spPr bwMode="auto">
            <a:xfrm>
              <a:off x="1583768" y="3451360"/>
              <a:ext cx="443134" cy="63245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0" name="TextBox 109"/>
            <p:cNvSpPr txBox="1"/>
            <p:nvPr/>
          </p:nvSpPr>
          <p:spPr>
            <a:xfrm>
              <a:off x="2036219" y="4614554"/>
              <a:ext cx="1520869" cy="1037554"/>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b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devices</a:t>
              </a:r>
            </a:p>
          </p:txBody>
        </p:sp>
        <p:sp>
          <p:nvSpPr>
            <p:cNvPr id="111" name="Freeform 16"/>
            <p:cNvSpPr>
              <a:spLocks noChangeAspect="1" noEditPoints="1"/>
            </p:cNvSpPr>
            <p:nvPr/>
          </p:nvSpPr>
          <p:spPr bwMode="auto">
            <a:xfrm>
              <a:off x="1494020" y="4884263"/>
              <a:ext cx="565690" cy="520145"/>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grpSp>
        <p:nvGrpSpPr>
          <p:cNvPr id="11" name="Group 10"/>
          <p:cNvGrpSpPr/>
          <p:nvPr/>
        </p:nvGrpSpPr>
        <p:grpSpPr>
          <a:xfrm>
            <a:off x="6971002" y="2202853"/>
            <a:ext cx="4150729" cy="4237886"/>
            <a:chOff x="6834073" y="2159856"/>
            <a:chExt cx="4069713" cy="4155168"/>
          </a:xfrm>
        </p:grpSpPr>
        <p:sp>
          <p:nvSpPr>
            <p:cNvPr id="22" name="Rectangle 21"/>
            <p:cNvSpPr/>
            <p:nvPr/>
          </p:nvSpPr>
          <p:spPr>
            <a:xfrm>
              <a:off x="9416373" y="5952901"/>
              <a:ext cx="950762" cy="362123"/>
            </a:xfrm>
            <a:prstGeom prst="rect">
              <a:avLst/>
            </a:prstGeom>
          </p:spPr>
          <p:txBody>
            <a:bodyPr wrap="none">
              <a:spAutoFit/>
            </a:body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cxnSp>
          <p:nvCxnSpPr>
            <p:cNvPr id="290" name="Straight Connector 289"/>
            <p:cNvCxnSpPr/>
            <p:nvPr/>
          </p:nvCxnSpPr>
          <p:spPr>
            <a:xfrm>
              <a:off x="7806991" y="2498338"/>
              <a:ext cx="0" cy="247917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7277555" y="3736973"/>
              <a:ext cx="529437"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7821577" y="2498338"/>
              <a:ext cx="554393"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7821577" y="4977512"/>
              <a:ext cx="554393"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626466" y="2159856"/>
              <a:ext cx="449238" cy="579337"/>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19" name="TextBox 118"/>
            <p:cNvSpPr txBox="1"/>
            <p:nvPr/>
          </p:nvSpPr>
          <p:spPr>
            <a:xfrm>
              <a:off x="9114592" y="2182085"/>
              <a:ext cx="1215680" cy="534056"/>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nvGrpSpPr>
            <p:cNvPr id="10" name="Group 9"/>
            <p:cNvGrpSpPr/>
            <p:nvPr/>
          </p:nvGrpSpPr>
          <p:grpSpPr>
            <a:xfrm>
              <a:off x="8626466" y="4526543"/>
              <a:ext cx="493880" cy="768101"/>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24" name="TextBox 123"/>
            <p:cNvSpPr txBox="1"/>
            <p:nvPr/>
          </p:nvSpPr>
          <p:spPr>
            <a:xfrm>
              <a:off x="9114592" y="4584707"/>
              <a:ext cx="1789194" cy="788255"/>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Systems</a:t>
              </a:r>
            </a:p>
          </p:txBody>
        </p:sp>
        <p:sp>
          <p:nvSpPr>
            <p:cNvPr id="37" name="Right Arrow 36"/>
            <p:cNvSpPr/>
            <p:nvPr/>
          </p:nvSpPr>
          <p:spPr bwMode="auto">
            <a:xfrm>
              <a:off x="6834073" y="5991814"/>
              <a:ext cx="2388073" cy="25454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2839094" y="3083648"/>
            <a:ext cx="4129554" cy="3361356"/>
            <a:chOff x="2839094" y="3083648"/>
            <a:chExt cx="4129554" cy="3361356"/>
          </a:xfrm>
        </p:grpSpPr>
        <p:grpSp>
          <p:nvGrpSpPr>
            <p:cNvPr id="6" name="Group 5"/>
            <p:cNvGrpSpPr/>
            <p:nvPr/>
          </p:nvGrpSpPr>
          <p:grpSpPr>
            <a:xfrm>
              <a:off x="2839094" y="3083648"/>
              <a:ext cx="4129554" cy="3361356"/>
              <a:chOff x="2782813" y="3023459"/>
              <a:chExt cx="4048949" cy="3295746"/>
            </a:xfrm>
          </p:grpSpPr>
          <p:sp>
            <p:nvSpPr>
              <p:cNvPr id="21" name="Rectangle 20"/>
              <p:cNvSpPr/>
              <p:nvPr/>
            </p:nvSpPr>
            <p:spPr>
              <a:xfrm>
                <a:off x="5228956" y="5957082"/>
                <a:ext cx="1540908" cy="362123"/>
              </a:xfrm>
              <a:prstGeom prst="rect">
                <a:avLst/>
              </a:prstGeom>
            </p:spPr>
            <p:txBody>
              <a:bodyPr wrap="none">
                <a:spAutoFit/>
              </a:bodyPr>
              <a:lstStyle/>
              <a:p>
                <a:pPr algn="ctr" defTabSz="725012">
                  <a:spcBef>
                    <a:spcPct val="0"/>
                  </a:spcBef>
                  <a:spcAft>
                    <a:spcPct val="35000"/>
                  </a:spcAft>
                </a:pPr>
                <a:r>
                  <a:rPr lang="en-US"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113" name="Freeform 539"/>
              <p:cNvSpPr>
                <a:spLocks noChangeAspect="1"/>
              </p:cNvSpPr>
              <p:nvPr/>
            </p:nvSpPr>
            <p:spPr bwMode="auto">
              <a:xfrm>
                <a:off x="4866845" y="3023459"/>
                <a:ext cx="1964917" cy="108028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6" name="TextBox 115"/>
              <p:cNvSpPr txBox="1"/>
              <p:nvPr/>
            </p:nvSpPr>
            <p:spPr>
              <a:xfrm>
                <a:off x="5002715" y="4080152"/>
                <a:ext cx="1744422" cy="843655"/>
              </a:xfrm>
              <a:prstGeom prst="rect">
                <a:avLst/>
              </a:prstGeom>
              <a:noFill/>
            </p:spPr>
            <p:txBody>
              <a:bodyPr wrap="square" lIns="182854" tIns="146283" rIns="182854" bIns="146283" rtlCol="0">
                <a:spAutoFit/>
              </a:bodyPr>
              <a:lstStyle/>
              <a:p>
                <a:pPr algn="ctr" defTabSz="725012">
                  <a:spcBef>
                    <a:spcPct val="0"/>
                  </a:spcBef>
                  <a:spcAft>
                    <a:spcPct val="35000"/>
                  </a:spcAft>
                </a:pPr>
                <a:r>
                  <a:rPr lang="en-US"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 Analytics</a:t>
                </a:r>
              </a:p>
            </p:txBody>
          </p:sp>
          <p:sp>
            <p:nvSpPr>
              <p:cNvPr id="2" name="Right Arrow 1"/>
              <p:cNvSpPr/>
              <p:nvPr/>
            </p:nvSpPr>
            <p:spPr bwMode="auto">
              <a:xfrm>
                <a:off x="2782813" y="5999021"/>
                <a:ext cx="2388073" cy="25454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p:cNvPicPr>
              <a:picLocks noChangeAspect="1"/>
            </p:cNvPicPr>
            <p:nvPr/>
          </p:nvPicPr>
          <p:blipFill>
            <a:blip r:embed="rId3">
              <a:duotone>
                <a:prstClr val="black"/>
                <a:schemeClr val="accent1">
                  <a:tint val="45000"/>
                  <a:satMod val="400000"/>
                </a:schemeClr>
              </a:duotone>
              <a:lum bright="-34000"/>
              <a:extLst>
                <a:ext uri="{28A0092B-C50C-407E-A947-70E740481C1C}">
                  <a14:useLocalDpi xmlns:a14="http://schemas.microsoft.com/office/drawing/2010/main" val="0"/>
                </a:ext>
              </a:extLst>
            </a:blip>
            <a:stretch>
              <a:fillRect/>
            </a:stretch>
          </p:blipFill>
          <p:spPr>
            <a:xfrm>
              <a:off x="5811731" y="3401818"/>
              <a:ext cx="362064" cy="628844"/>
            </a:xfrm>
            <a:prstGeom prst="rect">
              <a:avLst/>
            </a:prstGeom>
          </p:spPr>
        </p:pic>
      </p:grpSp>
    </p:spTree>
    <p:extLst>
      <p:ext uri="{BB962C8B-B14F-4D97-AF65-F5344CB8AC3E}">
        <p14:creationId xmlns:p14="http://schemas.microsoft.com/office/powerpoint/2010/main" val="2507085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9" name="Rectangle 128"/>
            <p:cNvSpPr/>
            <p:nvPr/>
          </p:nvSpPr>
          <p:spPr>
            <a:xfrm>
              <a:off x="9204619" y="5056791"/>
              <a:ext cx="1383584" cy="646331"/>
            </a:xfrm>
            <a:prstGeom prst="rect">
              <a:avLst/>
            </a:prstGeom>
          </p:spPr>
          <p:txBody>
            <a:bodyPr wrap="none">
              <a:spAutoFit/>
            </a:bodyPr>
            <a:lstStyle/>
            <a:p>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ustomer churn,</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orecasting,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9204619" y="3670433"/>
              <a:ext cx="881395"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vision</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6" name="Rectangle 125"/>
            <p:cNvSpPr/>
            <p:nvPr/>
          </p:nvSpPr>
          <p:spPr>
            <a:xfrm>
              <a:off x="9204619" y="3990981"/>
              <a:ext cx="935577" cy="276999"/>
            </a:xfrm>
            <a:prstGeom prst="rect">
              <a:avLst/>
            </a:prstGeom>
          </p:spPr>
          <p:txBody>
            <a:bodyPr wrap="none">
              <a:spAutoFit/>
            </a:bodyPr>
            <a:lstStyle/>
            <a:p>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6" name="Rectangle 165"/>
            <p:cNvSpPr/>
            <p:nvPr/>
          </p:nvSpPr>
          <p:spPr>
            <a:xfrm>
              <a:off x="9194516" y="3376977"/>
              <a:ext cx="687945" cy="276999"/>
            </a:xfrm>
            <a:prstGeom prst="rect">
              <a:avLst/>
            </a:prstGeom>
          </p:spPr>
          <p:txBody>
            <a:bodyPr wrap="none">
              <a:spAutoFit/>
            </a:bodyPr>
            <a:lstStyle/>
            <a:p>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Visualizations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6" name="Rectangle 85"/>
            <p:cNvSpPr/>
            <p:nvPr/>
          </p:nvSpPr>
          <p:spPr>
            <a:xfrm>
              <a:off x="9204619" y="2421304"/>
              <a:ext cx="726096"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5" name="Title 1"/>
          <p:cNvSpPr>
            <a:spLocks noGrp="1"/>
          </p:cNvSpPr>
          <p:nvPr>
            <p:ph type="title"/>
          </p:nvPr>
        </p:nvSpPr>
        <p:spPr>
          <a:prstGeom prst="rect">
            <a:avLst/>
          </a:prstGeom>
        </p:spPr>
        <p:txBody>
          <a:bodyPr/>
          <a:lstStyle/>
          <a:p>
            <a:r>
              <a:rPr lang="en-US" dirty="0" smtClean="0"/>
              <a:t>Cortana Analytics </a:t>
            </a:r>
            <a:r>
              <a:rPr lang="en-US" dirty="0"/>
              <a:t>S</a:t>
            </a:r>
            <a:r>
              <a:rPr lang="en-US" dirty="0" smtClean="0"/>
              <a:t>uite</a:t>
            </a:r>
            <a:br>
              <a:rPr lang="en-US" dirty="0" smtClean="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a:spcBef>
                <a:spcPct val="0"/>
              </a:spcBef>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endPar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a:spcBef>
                <a:spcPct val="0"/>
              </a:spcBef>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a:spcBef>
                <a:spcPct val="0"/>
              </a:spcBef>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endPar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Stores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Lake store</a:t>
              </a:r>
              <a:endParaRPr lang="en-US" sz="1200"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a:t>
              </a:r>
              <a:r>
                <a:rPr lang="en-US" sz="115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arehouse</a:t>
              </a:r>
              <a:endParaRPr lang="en-US" sz="115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anagement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actory </a:t>
              </a:r>
              <a:endParaRPr lang="en-US" sz="1200"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atalog</a:t>
              </a:r>
              <a:endParaRPr lang="en-US" sz="1200"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vent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ub</a:t>
              </a:r>
              <a:endParaRPr lang="en-US" sz="120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8" name="Group 27"/>
          <p:cNvGrpSpPr/>
          <p:nvPr/>
        </p:nvGrpSpPr>
        <p:grpSpPr>
          <a:xfrm>
            <a:off x="6277916" y="1790395"/>
            <a:ext cx="2370146" cy="4320099"/>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 </a:t>
                </a:r>
                <a:b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achine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4" name="Rectangle 83"/>
              <p:cNvSpPr/>
              <p:nvPr/>
            </p:nvSpPr>
            <p:spPr>
              <a:xfrm>
                <a:off x="6825997" y="4293375"/>
                <a:ext cx="1457831" cy="461665"/>
              </a:xfrm>
              <a:prstGeom prst="rect">
                <a:avLst/>
              </a:prstGeom>
            </p:spPr>
            <p:txBody>
              <a:bodyPr wrap="squar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HDInsight </a:t>
                </a:r>
              </a:p>
              <a:p>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5" name="Rectangle 84"/>
              <p:cNvSpPr/>
              <p:nvPr/>
            </p:nvSpPr>
            <p:spPr>
              <a:xfrm>
                <a:off x="6844706" y="4954772"/>
                <a:ext cx="1205010"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tream </a:t>
                </a:r>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200"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r>
                <a:rPr lang="en-US" sz="1200" spc="-30" dirty="0" smtClean="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endParaRPr lang="en-US" sz="120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pic>
          <p:nvPicPr>
            <p:cNvPr id="163" name="Picture 2" descr="image001"/>
            <p:cNvPicPr>
              <a:picLocks noChangeAspect="1" noChangeArrowheads="1"/>
            </p:cNvPicPr>
            <p:nvPr/>
          </p:nvPicPr>
          <p:blipFill rotWithShape="1">
            <a:blip r:embed="rId10">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p:cNvSpPr/>
          <p:nvPr/>
        </p:nvSpPr>
        <p:spPr>
          <a:xfrm>
            <a:off x="2345537" y="6426453"/>
            <a:ext cx="898964" cy="369332"/>
          </a:xfrm>
          <a:prstGeom prst="rect">
            <a:avLst/>
          </a:prstGeom>
        </p:spPr>
        <p:txBody>
          <a:bodyPr wrap="none">
            <a:spAutoFit/>
          </a:bodyPr>
          <a:lstStyle/>
          <a:p>
            <a:r>
              <a:rPr lang="en-US"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INGEST</a:t>
            </a:r>
            <a:endParaRPr lang="en-GB" dirty="0"/>
          </a:p>
        </p:txBody>
      </p:sp>
      <p:sp>
        <p:nvSpPr>
          <p:cNvPr id="23" name="Rectangle 22"/>
          <p:cNvSpPr/>
          <p:nvPr/>
        </p:nvSpPr>
        <p:spPr>
          <a:xfrm>
            <a:off x="4667719" y="6426453"/>
            <a:ext cx="817083" cy="369332"/>
          </a:xfrm>
          <a:prstGeom prst="rect">
            <a:avLst/>
          </a:prstGeom>
        </p:spPr>
        <p:txBody>
          <a:bodyPr wrap="none">
            <a:spAutoFit/>
          </a:bodyPr>
          <a:lstStyle/>
          <a:p>
            <a:r>
              <a:rPr lang="en-US"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STORE</a:t>
            </a:r>
            <a:endParaRPr lang="en-GB" dirty="0"/>
          </a:p>
        </p:txBody>
      </p:sp>
      <p:sp>
        <p:nvSpPr>
          <p:cNvPr id="26" name="Rectangle 25"/>
          <p:cNvSpPr/>
          <p:nvPr/>
        </p:nvSpPr>
        <p:spPr>
          <a:xfrm>
            <a:off x="6780994" y="6429586"/>
            <a:ext cx="1071512" cy="369332"/>
          </a:xfrm>
          <a:prstGeom prst="rect">
            <a:avLst/>
          </a:prstGeom>
        </p:spPr>
        <p:txBody>
          <a:bodyPr wrap="none">
            <a:spAutoFit/>
          </a:bodyPr>
          <a:lstStyle/>
          <a:p>
            <a:r>
              <a:rPr lang="en-US"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ANALYSE</a:t>
            </a:r>
            <a:endParaRPr lang="en-GB" dirty="0"/>
          </a:p>
        </p:txBody>
      </p:sp>
      <p:sp>
        <p:nvSpPr>
          <p:cNvPr id="27" name="Rectangle 26"/>
          <p:cNvSpPr/>
          <p:nvPr/>
        </p:nvSpPr>
        <p:spPr>
          <a:xfrm>
            <a:off x="9075631" y="6428914"/>
            <a:ext cx="947952" cy="369332"/>
          </a:xfrm>
          <a:prstGeom prst="rect">
            <a:avLst/>
          </a:prstGeom>
        </p:spPr>
        <p:txBody>
          <a:bodyPr wrap="none">
            <a:spAutoFit/>
          </a:bodyPr>
          <a:lstStyle/>
          <a:p>
            <a:r>
              <a:rPr lang="en-US"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EXPOSE</a:t>
            </a:r>
            <a:endParaRPr lang="en-GB" dirty="0"/>
          </a:p>
        </p:txBody>
      </p:sp>
    </p:spTree>
    <p:extLst>
      <p:ext uri="{BB962C8B-B14F-4D97-AF65-F5344CB8AC3E}">
        <p14:creationId xmlns:p14="http://schemas.microsoft.com/office/powerpoint/2010/main" val="4100398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P spid="13" grpId="0"/>
      <p:bldP spid="23"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241003" y="2891904"/>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Pay for performance </a:t>
            </a:r>
          </a:p>
        </p:txBody>
      </p:sp>
      <p:sp>
        <p:nvSpPr>
          <p:cNvPr id="117" name="Rectangle 116"/>
          <p:cNvSpPr/>
          <p:nvPr/>
        </p:nvSpPr>
        <p:spPr bwMode="auto">
          <a:xfrm>
            <a:off x="9241003" y="36356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Operational efficiency</a:t>
            </a:r>
          </a:p>
        </p:txBody>
      </p:sp>
      <p:sp>
        <p:nvSpPr>
          <p:cNvPr id="118" name="Rectangle 117"/>
          <p:cNvSpPr/>
          <p:nvPr/>
        </p:nvSpPr>
        <p:spPr bwMode="auto">
          <a:xfrm>
            <a:off x="9241003" y="4379407"/>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Smart buildings</a:t>
            </a:r>
          </a:p>
        </p:txBody>
      </p:sp>
      <p:sp>
        <p:nvSpPr>
          <p:cNvPr id="119" name="Rectangle 118"/>
          <p:cNvSpPr/>
          <p:nvPr/>
        </p:nvSpPr>
        <p:spPr bwMode="auto">
          <a:xfrm>
            <a:off x="9241003" y="5123158"/>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Predictive maintenance</a:t>
            </a:r>
          </a:p>
        </p:txBody>
      </p:sp>
      <p:sp>
        <p:nvSpPr>
          <p:cNvPr id="120" name="Rectangle 119"/>
          <p:cNvSpPr/>
          <p:nvPr/>
        </p:nvSpPr>
        <p:spPr bwMode="auto">
          <a:xfrm>
            <a:off x="9241003" y="5866908"/>
            <a:ext cx="29472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Supply chain </a:t>
            </a:r>
            <a:r>
              <a:rPr lang="en-US" sz="1400" kern="0" dirty="0" smtClean="0">
                <a:gradFill>
                  <a:gsLst>
                    <a:gs pos="1250">
                      <a:srgbClr val="505050"/>
                    </a:gs>
                    <a:gs pos="100000">
                      <a:srgbClr val="505050"/>
                    </a:gs>
                  </a:gsLst>
                  <a:lin ang="5400000" scaled="0"/>
                </a:gradFill>
                <a:cs typeface="Segoe UI" pitchFamily="34" charset="0"/>
              </a:rPr>
              <a:t/>
            </a:r>
            <a:br>
              <a:rPr lang="en-US" sz="1400" kern="0" dirty="0" smtClean="0">
                <a:gradFill>
                  <a:gsLst>
                    <a:gs pos="1250">
                      <a:srgbClr val="505050"/>
                    </a:gs>
                    <a:gs pos="100000">
                      <a:srgbClr val="505050"/>
                    </a:gs>
                  </a:gsLst>
                  <a:lin ang="5400000" scaled="0"/>
                </a:gradFill>
                <a:cs typeface="Segoe UI" pitchFamily="34" charset="0"/>
              </a:rPr>
            </a:br>
            <a:r>
              <a:rPr lang="en-US" sz="1400" kern="0" dirty="0" smtClean="0">
                <a:gradFill>
                  <a:gsLst>
                    <a:gs pos="1250">
                      <a:srgbClr val="505050"/>
                    </a:gs>
                    <a:gs pos="100000">
                      <a:srgbClr val="505050"/>
                    </a:gs>
                  </a:gsLst>
                  <a:lin ang="5400000" scaled="0"/>
                </a:gradFill>
                <a:cs typeface="Segoe UI" pitchFamily="34" charset="0"/>
              </a:rPr>
              <a:t>management</a:t>
            </a:r>
            <a:endParaRPr lang="en-US" sz="1400" kern="0" dirty="0">
              <a:gradFill>
                <a:gsLst>
                  <a:gs pos="1250">
                    <a:srgbClr val="505050"/>
                  </a:gs>
                  <a:gs pos="100000">
                    <a:srgbClr val="505050"/>
                  </a:gs>
                </a:gsLst>
                <a:lin ang="5400000" scaled="0"/>
              </a:gradFill>
              <a:cs typeface="Segoe UI" pitchFamily="34" charset="0"/>
            </a:endParaRPr>
          </a:p>
        </p:txBody>
      </p:sp>
      <p:sp>
        <p:nvSpPr>
          <p:cNvPr id="122" name="Rectangle 121"/>
          <p:cNvSpPr/>
          <p:nvPr/>
        </p:nvSpPr>
        <p:spPr bwMode="auto">
          <a:xfrm>
            <a:off x="6254291" y="289190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Lifetime customer value </a:t>
            </a:r>
          </a:p>
        </p:txBody>
      </p:sp>
      <p:sp>
        <p:nvSpPr>
          <p:cNvPr id="123" name="Rectangle 122"/>
          <p:cNvSpPr/>
          <p:nvPr/>
        </p:nvSpPr>
        <p:spPr bwMode="auto">
          <a:xfrm>
            <a:off x="6254291" y="3635657"/>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Personalized offers</a:t>
            </a:r>
          </a:p>
        </p:txBody>
      </p:sp>
      <p:sp>
        <p:nvSpPr>
          <p:cNvPr id="124" name="Rectangle 123"/>
          <p:cNvSpPr/>
          <p:nvPr/>
        </p:nvSpPr>
        <p:spPr bwMode="auto">
          <a:xfrm>
            <a:off x="6254291" y="4379408"/>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Product recommendation</a:t>
            </a:r>
          </a:p>
        </p:txBody>
      </p:sp>
      <p:sp>
        <p:nvSpPr>
          <p:cNvPr id="128" name="Rectangle 127"/>
          <p:cNvSpPr/>
          <p:nvPr/>
        </p:nvSpPr>
        <p:spPr bwMode="auto">
          <a:xfrm>
            <a:off x="3267579" y="2891904"/>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Fraud detection</a:t>
            </a:r>
          </a:p>
        </p:txBody>
      </p:sp>
      <p:sp>
        <p:nvSpPr>
          <p:cNvPr id="129" name="Rectangle 128"/>
          <p:cNvSpPr/>
          <p:nvPr/>
        </p:nvSpPr>
        <p:spPr bwMode="auto">
          <a:xfrm>
            <a:off x="3267579" y="36356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Credit risk management</a:t>
            </a:r>
          </a:p>
        </p:txBody>
      </p:sp>
      <p:sp>
        <p:nvSpPr>
          <p:cNvPr id="151" name="Rectangle 150"/>
          <p:cNvSpPr/>
          <p:nvPr/>
        </p:nvSpPr>
        <p:spPr bwMode="auto">
          <a:xfrm>
            <a:off x="280867" y="2891904"/>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Customer a</a:t>
            </a:r>
            <a:r>
              <a:rPr lang="en-US" sz="1400" kern="0" dirty="0" smtClean="0">
                <a:gradFill>
                  <a:gsLst>
                    <a:gs pos="1250">
                      <a:srgbClr val="505050"/>
                    </a:gs>
                    <a:gs pos="100000">
                      <a:srgbClr val="505050"/>
                    </a:gs>
                  </a:gsLst>
                  <a:lin ang="5400000" scaled="0"/>
                </a:gradFill>
                <a:cs typeface="Segoe UI" pitchFamily="34" charset="0"/>
              </a:rPr>
              <a:t>cquisition </a:t>
            </a:r>
            <a:endParaRPr lang="en-US" sz="1400" kern="0" dirty="0">
              <a:gradFill>
                <a:gsLst>
                  <a:gs pos="1250">
                    <a:srgbClr val="505050"/>
                  </a:gs>
                  <a:gs pos="100000">
                    <a:srgbClr val="505050"/>
                  </a:gs>
                </a:gsLst>
                <a:lin ang="5400000" scaled="0"/>
              </a:gradFill>
              <a:cs typeface="Segoe UI" pitchFamily="34" charset="0"/>
            </a:endParaRPr>
          </a:p>
        </p:txBody>
      </p:sp>
      <p:sp>
        <p:nvSpPr>
          <p:cNvPr id="154" name="Rectangle 153"/>
          <p:cNvSpPr/>
          <p:nvPr/>
        </p:nvSpPr>
        <p:spPr bwMode="auto">
          <a:xfrm>
            <a:off x="280867" y="36356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Cross-sell and upsell </a:t>
            </a:r>
          </a:p>
        </p:txBody>
      </p:sp>
      <p:sp>
        <p:nvSpPr>
          <p:cNvPr id="155" name="Rectangle 154"/>
          <p:cNvSpPr/>
          <p:nvPr/>
        </p:nvSpPr>
        <p:spPr bwMode="auto">
          <a:xfrm>
            <a:off x="280867" y="4379407"/>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Loyalty programs </a:t>
            </a:r>
          </a:p>
        </p:txBody>
      </p:sp>
      <p:sp>
        <p:nvSpPr>
          <p:cNvPr id="156" name="Rectangle 155"/>
          <p:cNvSpPr/>
          <p:nvPr/>
        </p:nvSpPr>
        <p:spPr bwMode="auto">
          <a:xfrm>
            <a:off x="280867" y="5123158"/>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defTabSz="932472" fontAlgn="base">
              <a:lnSpc>
                <a:spcPct val="90000"/>
              </a:lnSpc>
              <a:spcBef>
                <a:spcPct val="0"/>
              </a:spcBef>
              <a:spcAft>
                <a:spcPct val="0"/>
              </a:spcAft>
            </a:pPr>
            <a:r>
              <a:rPr lang="en-US" sz="1400" kern="0" dirty="0">
                <a:gradFill>
                  <a:gsLst>
                    <a:gs pos="1250">
                      <a:srgbClr val="505050"/>
                    </a:gs>
                    <a:gs pos="100000">
                      <a:srgbClr val="505050"/>
                    </a:gs>
                  </a:gsLst>
                  <a:lin ang="5400000" scaled="0"/>
                </a:gradFill>
                <a:cs typeface="Segoe UI" pitchFamily="34" charset="0"/>
              </a:rPr>
              <a:t>Marketing mix optimization</a:t>
            </a:r>
          </a:p>
        </p:txBody>
      </p:sp>
      <p:sp>
        <p:nvSpPr>
          <p:cNvPr id="2" name="Title 1"/>
          <p:cNvSpPr>
            <a:spLocks noGrp="1"/>
          </p:cNvSpPr>
          <p:nvPr>
            <p:ph type="title"/>
          </p:nvPr>
        </p:nvSpPr>
        <p:spPr/>
        <p:txBody>
          <a:bodyPr/>
          <a:lstStyle/>
          <a:p>
            <a:r>
              <a:rPr lang="en-US" smtClean="0"/>
              <a:t>Cortana Analytics scenarios</a:t>
            </a:r>
            <a:endParaRPr lang="en-US" dirty="0"/>
          </a:p>
        </p:txBody>
      </p:sp>
      <p:grpSp>
        <p:nvGrpSpPr>
          <p:cNvPr id="55" name="Group 54"/>
          <p:cNvGrpSpPr/>
          <p:nvPr/>
        </p:nvGrpSpPr>
        <p:grpSpPr>
          <a:xfrm>
            <a:off x="3443130" y="3092719"/>
            <a:ext cx="400910" cy="272022"/>
            <a:chOff x="1819275" y="3757613"/>
            <a:chExt cx="982663" cy="666750"/>
          </a:xfrm>
          <a:solidFill>
            <a:schemeClr val="accent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423065" y="4537364"/>
            <a:ext cx="429884" cy="402897"/>
            <a:chOff x="1441" y="-65"/>
            <a:chExt cx="4795" cy="4494"/>
          </a:xfrm>
          <a:solidFill>
            <a:schemeClr val="accent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423065" y="3026882"/>
            <a:ext cx="398677" cy="403699"/>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nvGrpSpPr>
          <p:cNvPr id="66" name="Group 65"/>
          <p:cNvGrpSpPr/>
          <p:nvPr/>
        </p:nvGrpSpPr>
        <p:grpSpPr bwMode="black">
          <a:xfrm>
            <a:off x="9410537" y="3783318"/>
            <a:ext cx="465034" cy="378326"/>
            <a:chOff x="5184775" y="225425"/>
            <a:chExt cx="1500188" cy="1220788"/>
          </a:xfrm>
          <a:solidFill>
            <a:schemeClr val="accent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grpSp>
        <p:nvGrpSpPr>
          <p:cNvPr id="70" name="Group 69"/>
          <p:cNvGrpSpPr/>
          <p:nvPr/>
        </p:nvGrpSpPr>
        <p:grpSpPr>
          <a:xfrm>
            <a:off x="6421908" y="3761736"/>
            <a:ext cx="421495" cy="421495"/>
            <a:chOff x="7156450" y="28575"/>
            <a:chExt cx="325438" cy="325438"/>
          </a:xfrm>
          <a:solidFill>
            <a:schemeClr val="accent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410537" y="3024545"/>
            <a:ext cx="381007" cy="408371"/>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432199" y="4500426"/>
            <a:ext cx="431615" cy="431615"/>
            <a:chOff x="5688" y="5268"/>
            <a:chExt cx="949" cy="949"/>
          </a:xfrm>
          <a:solidFill>
            <a:schemeClr val="accent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432199" y="3092719"/>
            <a:ext cx="450639" cy="272022"/>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432200" y="5270567"/>
            <a:ext cx="378934" cy="37883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432199" y="3784131"/>
            <a:ext cx="343351" cy="376700"/>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410536" y="6014634"/>
            <a:ext cx="444173" cy="37820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3443130" y="3836993"/>
            <a:ext cx="420547" cy="270976"/>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11" name="Rectangle 10"/>
          <p:cNvSpPr/>
          <p:nvPr/>
        </p:nvSpPr>
        <p:spPr bwMode="auto">
          <a:xfrm>
            <a:off x="274637" y="1433585"/>
            <a:ext cx="11889565" cy="592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EXAMPLE SOLUTIONS</a:t>
            </a:r>
            <a:endParaRPr lang="en-US" sz="2000" dirty="0">
              <a:solidFill>
                <a:srgbClr val="FFFFFF"/>
              </a:solidFill>
            </a:endParaRPr>
          </a:p>
        </p:txBody>
      </p:sp>
      <p:grpSp>
        <p:nvGrpSpPr>
          <p:cNvPr id="95" name="Group 94"/>
          <p:cNvGrpSpPr/>
          <p:nvPr/>
        </p:nvGrpSpPr>
        <p:grpSpPr bwMode="black">
          <a:xfrm>
            <a:off x="457341" y="1499529"/>
            <a:ext cx="431061" cy="481189"/>
            <a:chOff x="1435100" y="3879850"/>
            <a:chExt cx="739775" cy="795338"/>
          </a:xfrm>
          <a:solidFill>
            <a:schemeClr val="tx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grpSp>
      <p:grpSp>
        <p:nvGrpSpPr>
          <p:cNvPr id="112" name="Group 111"/>
          <p:cNvGrpSpPr/>
          <p:nvPr/>
        </p:nvGrpSpPr>
        <p:grpSpPr>
          <a:xfrm>
            <a:off x="9410538" y="4527012"/>
            <a:ext cx="326640" cy="378443"/>
            <a:chOff x="5394326" y="4936834"/>
            <a:chExt cx="720725" cy="835025"/>
          </a:xfrm>
          <a:solidFill>
            <a:schemeClr val="accent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464935" y="5265165"/>
            <a:ext cx="343644" cy="389639"/>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5" name="Rectangle 4"/>
          <p:cNvSpPr/>
          <p:nvPr/>
        </p:nvSpPr>
        <p:spPr bwMode="auto">
          <a:xfrm>
            <a:off x="274639"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a:t>
            </a:r>
            <a:r>
              <a:rPr lang="en-US" sz="1600" kern="0" dirty="0" smtClean="0">
                <a:gradFill>
                  <a:gsLst>
                    <a:gs pos="1250">
                      <a:srgbClr val="FFFFFF"/>
                    </a:gs>
                    <a:gs pos="100000">
                      <a:srgbClr val="FFFFFF"/>
                    </a:gs>
                  </a:gsLst>
                  <a:lin ang="5400000" scaled="0"/>
                </a:gradFill>
                <a:cs typeface="Segoe UI" pitchFamily="34" charset="0"/>
              </a:rPr>
              <a:t/>
            </a:r>
            <a:br>
              <a:rPr lang="en-US" sz="1600" kern="0" dirty="0" smtClean="0">
                <a:gradFill>
                  <a:gsLst>
                    <a:gs pos="1250">
                      <a:srgbClr val="FFFFFF"/>
                    </a:gs>
                    <a:gs pos="100000">
                      <a:srgbClr val="FFFFFF"/>
                    </a:gs>
                  </a:gsLst>
                  <a:lin ang="5400000" scaled="0"/>
                </a:gradFill>
                <a:cs typeface="Segoe UI" pitchFamily="34" charset="0"/>
              </a:rPr>
            </a:br>
            <a:r>
              <a:rPr lang="en-US" sz="1600" kern="0" dirty="0" smtClean="0">
                <a:gradFill>
                  <a:gsLst>
                    <a:gs pos="1250">
                      <a:srgbClr val="FFFFFF"/>
                    </a:gs>
                    <a:gs pos="100000">
                      <a:srgbClr val="FFFFFF"/>
                    </a:gs>
                  </a:gsLst>
                  <a:lin ang="5400000" scaled="0"/>
                </a:gradFill>
                <a:cs typeface="Segoe UI" pitchFamily="34" charset="0"/>
              </a:rPr>
              <a:t>and </a:t>
            </a:r>
            <a:r>
              <a:rPr lang="en-US" sz="1600" kern="0" dirty="0">
                <a:gradFill>
                  <a:gsLst>
                    <a:gs pos="1250">
                      <a:srgbClr val="FFFFFF"/>
                    </a:gs>
                    <a:gs pos="100000">
                      <a:srgbClr val="FFFFFF"/>
                    </a:gs>
                  </a:gsLst>
                  <a:lin ang="5400000" scaled="0"/>
                </a:gradFill>
                <a:cs typeface="Segoe UI" pitchFamily="34" charset="0"/>
              </a:rPr>
              <a:t>marketing</a:t>
            </a:r>
          </a:p>
        </p:txBody>
      </p:sp>
      <p:sp>
        <p:nvSpPr>
          <p:cNvPr id="110" name="Rectangle 109"/>
          <p:cNvSpPr/>
          <p:nvPr/>
        </p:nvSpPr>
        <p:spPr bwMode="auto">
          <a:xfrm>
            <a:off x="3262467"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Finance </a:t>
            </a:r>
            <a:r>
              <a:rPr lang="en-US" sz="1600" kern="0" dirty="0" smtClean="0">
                <a:gradFill>
                  <a:gsLst>
                    <a:gs pos="1250">
                      <a:srgbClr val="FFFFFF"/>
                    </a:gs>
                    <a:gs pos="100000">
                      <a:srgbClr val="FFFFFF"/>
                    </a:gs>
                  </a:gsLst>
                  <a:lin ang="5400000" scaled="0"/>
                </a:gradFill>
                <a:cs typeface="Segoe UI" pitchFamily="34" charset="0"/>
              </a:rPr>
              <a:t/>
            </a:r>
            <a:br>
              <a:rPr lang="en-US" sz="1600" kern="0" dirty="0" smtClean="0">
                <a:gradFill>
                  <a:gsLst>
                    <a:gs pos="1250">
                      <a:srgbClr val="FFFFFF"/>
                    </a:gs>
                    <a:gs pos="100000">
                      <a:srgbClr val="FFFFFF"/>
                    </a:gs>
                  </a:gsLst>
                  <a:lin ang="5400000" scaled="0"/>
                </a:gradFill>
                <a:cs typeface="Segoe UI" pitchFamily="34" charset="0"/>
              </a:rPr>
            </a:br>
            <a:r>
              <a:rPr lang="en-US" sz="1600" kern="0" dirty="0" smtClean="0">
                <a:gradFill>
                  <a:gsLst>
                    <a:gs pos="1250">
                      <a:srgbClr val="FFFFFF"/>
                    </a:gs>
                    <a:gs pos="100000">
                      <a:srgbClr val="FFFFFF"/>
                    </a:gs>
                  </a:gsLst>
                  <a:lin ang="5400000" scaled="0"/>
                </a:gradFill>
                <a:cs typeface="Segoe UI" pitchFamily="34" charset="0"/>
              </a:rPr>
              <a:t>and risk</a:t>
            </a:r>
            <a:endParaRPr lang="en-US" sz="1600" kern="0" dirty="0">
              <a:gradFill>
                <a:gsLst>
                  <a:gs pos="1250">
                    <a:srgbClr val="FFFFFF"/>
                  </a:gs>
                  <a:gs pos="100000">
                    <a:srgbClr val="FFFFFF"/>
                  </a:gs>
                </a:gsLst>
                <a:lin ang="5400000" scaled="0"/>
              </a:gradFill>
              <a:cs typeface="Segoe UI" pitchFamily="34" charset="0"/>
            </a:endParaRPr>
          </a:p>
        </p:txBody>
      </p:sp>
      <p:sp>
        <p:nvSpPr>
          <p:cNvPr id="111" name="Rectangle 110"/>
          <p:cNvSpPr/>
          <p:nvPr/>
        </p:nvSpPr>
        <p:spPr bwMode="auto">
          <a:xfrm>
            <a:off x="6250295"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Customer </a:t>
            </a:r>
            <a:r>
              <a:rPr lang="en-US" sz="1600" kern="0" dirty="0" smtClean="0">
                <a:gradFill>
                  <a:gsLst>
                    <a:gs pos="1250">
                      <a:srgbClr val="FFFFFF"/>
                    </a:gs>
                    <a:gs pos="100000">
                      <a:srgbClr val="FFFFFF"/>
                    </a:gs>
                  </a:gsLst>
                  <a:lin ang="5400000" scaled="0"/>
                </a:gradFill>
                <a:cs typeface="Segoe UI" pitchFamily="34" charset="0"/>
              </a:rPr>
              <a:t/>
            </a:r>
            <a:br>
              <a:rPr lang="en-US" sz="1600" kern="0" dirty="0" smtClean="0">
                <a:gradFill>
                  <a:gsLst>
                    <a:gs pos="1250">
                      <a:srgbClr val="FFFFFF"/>
                    </a:gs>
                    <a:gs pos="100000">
                      <a:srgbClr val="FFFFFF"/>
                    </a:gs>
                  </a:gsLst>
                  <a:lin ang="5400000" scaled="0"/>
                </a:gradFill>
                <a:cs typeface="Segoe UI" pitchFamily="34" charset="0"/>
              </a:rPr>
            </a:br>
            <a:r>
              <a:rPr lang="en-US" sz="1600" kern="0" dirty="0" smtClean="0">
                <a:gradFill>
                  <a:gsLst>
                    <a:gs pos="1250">
                      <a:srgbClr val="FFFFFF"/>
                    </a:gs>
                    <a:gs pos="100000">
                      <a:srgbClr val="FFFFFF"/>
                    </a:gs>
                  </a:gsLst>
                  <a:lin ang="5400000" scaled="0"/>
                </a:gradFill>
                <a:cs typeface="Segoe UI" pitchFamily="34" charset="0"/>
              </a:rPr>
              <a:t>and channel</a:t>
            </a:r>
            <a:endParaRPr lang="en-US" sz="1600" kern="0" dirty="0">
              <a:gradFill>
                <a:gsLst>
                  <a:gs pos="1250">
                    <a:srgbClr val="FFFFFF"/>
                  </a:gs>
                  <a:gs pos="100000">
                    <a:srgbClr val="FFFFFF"/>
                  </a:gs>
                </a:gsLst>
                <a:lin ang="5400000" scaled="0"/>
              </a:gradFill>
              <a:cs typeface="Segoe UI" pitchFamily="34" charset="0"/>
            </a:endParaRPr>
          </a:p>
        </p:txBody>
      </p:sp>
      <p:sp>
        <p:nvSpPr>
          <p:cNvPr id="116" name="Rectangle 115"/>
          <p:cNvSpPr/>
          <p:nvPr/>
        </p:nvSpPr>
        <p:spPr bwMode="auto">
          <a:xfrm>
            <a:off x="9238122" y="2081276"/>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defTabSz="932472"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Operations </a:t>
            </a:r>
            <a:r>
              <a:rPr lang="en-US" sz="1600" kern="0" dirty="0" smtClean="0">
                <a:gradFill>
                  <a:gsLst>
                    <a:gs pos="1250">
                      <a:srgbClr val="FFFFFF"/>
                    </a:gs>
                    <a:gs pos="100000">
                      <a:srgbClr val="FFFFFF"/>
                    </a:gs>
                  </a:gsLst>
                  <a:lin ang="5400000" scaled="0"/>
                </a:gradFill>
                <a:cs typeface="Segoe UI" pitchFamily="34" charset="0"/>
              </a:rPr>
              <a:t/>
            </a:r>
            <a:br>
              <a:rPr lang="en-US" sz="1600" kern="0" dirty="0" smtClean="0">
                <a:gradFill>
                  <a:gsLst>
                    <a:gs pos="1250">
                      <a:srgbClr val="FFFFFF"/>
                    </a:gs>
                    <a:gs pos="100000">
                      <a:srgbClr val="FFFFFF"/>
                    </a:gs>
                  </a:gsLst>
                  <a:lin ang="5400000" scaled="0"/>
                </a:gradFill>
                <a:cs typeface="Segoe UI" pitchFamily="34" charset="0"/>
              </a:rPr>
            </a:br>
            <a:r>
              <a:rPr lang="en-US" sz="1600" kern="0" dirty="0" smtClean="0">
                <a:gradFill>
                  <a:gsLst>
                    <a:gs pos="1250">
                      <a:srgbClr val="FFFFFF"/>
                    </a:gs>
                    <a:gs pos="100000">
                      <a:srgbClr val="FFFFFF"/>
                    </a:gs>
                  </a:gsLst>
                  <a:lin ang="5400000" scaled="0"/>
                </a:gradFill>
                <a:cs typeface="Segoe UI" pitchFamily="34" charset="0"/>
              </a:rPr>
              <a:t>and </a:t>
            </a:r>
            <a:r>
              <a:rPr lang="en-US" sz="1600" kern="0" dirty="0">
                <a:gradFill>
                  <a:gsLst>
                    <a:gs pos="1250">
                      <a:srgbClr val="FFFFFF"/>
                    </a:gs>
                    <a:gs pos="100000">
                      <a:srgbClr val="FFFFFF"/>
                    </a:gs>
                  </a:gsLst>
                  <a:lin ang="5400000" scaled="0"/>
                </a:gradFill>
                <a:cs typeface="Segoe UI" pitchFamily="34" charset="0"/>
              </a:rPr>
              <a:t>workforce</a:t>
            </a:r>
          </a:p>
        </p:txBody>
      </p:sp>
      <p:sp>
        <p:nvSpPr>
          <p:cNvPr id="109" name="Freeform 64"/>
          <p:cNvSpPr>
            <a:spLocks noEditPoints="1"/>
          </p:cNvSpPr>
          <p:nvPr/>
        </p:nvSpPr>
        <p:spPr bwMode="black">
          <a:xfrm>
            <a:off x="432199" y="2248197"/>
            <a:ext cx="481446" cy="36975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410537" y="2270237"/>
            <a:ext cx="459721" cy="36777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423065" y="2249238"/>
            <a:ext cx="508622" cy="401076"/>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3443130" y="2351160"/>
            <a:ext cx="522913" cy="239046"/>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4"/>
            <a:endParaRPr lang="en-US" sz="170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9917715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42037" y="2278100"/>
            <a:ext cx="6009932" cy="917575"/>
          </a:xfrm>
        </p:spPr>
        <p:txBody>
          <a:bodyPr/>
          <a:lstStyle/>
          <a:p>
            <a:r>
              <a:rPr lang="en-US" dirty="0"/>
              <a:t>Azure </a:t>
            </a:r>
            <a:br>
              <a:rPr lang="en-US" dirty="0"/>
            </a:br>
            <a:r>
              <a:rPr lang="en-US" dirty="0"/>
              <a:t>SQL Database</a:t>
            </a:r>
            <a:br>
              <a:rPr lang="en-US" dirty="0"/>
            </a:br>
            <a:r>
              <a:rPr lang="en-US" dirty="0"/>
              <a:t>SQL Data Warehouse</a:t>
            </a:r>
            <a:endParaRPr lang="en-GB" dirty="0"/>
          </a:p>
        </p:txBody>
      </p:sp>
      <p:grpSp>
        <p:nvGrpSpPr>
          <p:cNvPr id="3" name="Group 2"/>
          <p:cNvGrpSpPr/>
          <p:nvPr/>
        </p:nvGrpSpPr>
        <p:grpSpPr>
          <a:xfrm>
            <a:off x="1608369" y="1169325"/>
            <a:ext cx="3619268" cy="5147337"/>
            <a:chOff x="4015367" y="1790395"/>
            <a:chExt cx="2374749" cy="4320099"/>
          </a:xfrm>
        </p:grpSpPr>
        <p:sp>
          <p:nvSpPr>
            <p:cNvPr id="5" name="Rectangle 4"/>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Big Data Stores</a:t>
              </a:r>
            </a:p>
          </p:txBody>
        </p:sp>
        <p:pic>
          <p:nvPicPr>
            <p:cNvPr id="6" name="Picture 13"/>
            <p:cNvPicPr>
              <a:picLocks noChangeAspect="1"/>
            </p:cNvPicPr>
            <p:nvPr/>
          </p:nvPicPr>
          <p:blipFill>
            <a:blip r:embed="rId2">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Rectangle 7"/>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Oval 9"/>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Oval 10"/>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Rectangle 11"/>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Oval 13"/>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val 14"/>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Rectangle 15"/>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Rectangle 16"/>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Oval 17"/>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Oval 18"/>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 name="Rectangle 19"/>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Oval 21"/>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3" name="Oval 22"/>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a:xfrm>
              <a:off x="4508069" y="3352325"/>
              <a:ext cx="1093237" cy="542458"/>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Lake store</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Rectangle 24"/>
            <p:cNvSpPr/>
            <p:nvPr/>
          </p:nvSpPr>
          <p:spPr>
            <a:xfrm>
              <a:off x="4489683" y="4381476"/>
              <a:ext cx="1463510" cy="542458"/>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800"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SQL Data Warehouse</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6" name="Group 25"/>
            <p:cNvGrpSpPr/>
            <p:nvPr/>
          </p:nvGrpSpPr>
          <p:grpSpPr>
            <a:xfrm>
              <a:off x="6094873" y="5254390"/>
              <a:ext cx="295243" cy="853675"/>
              <a:chOff x="3832324" y="5254390"/>
              <a:chExt cx="295243" cy="853675"/>
            </a:xfrm>
          </p:grpSpPr>
          <p:sp>
            <p:nvSpPr>
              <p:cNvPr id="27" name="Isosceles Triangle 26"/>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Isosceles Triangle 27"/>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1642185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36" y="0"/>
            <a:ext cx="11887878" cy="917575"/>
          </a:xfrm>
        </p:spPr>
        <p:txBody>
          <a:bodyPr/>
          <a:lstStyle/>
          <a:p>
            <a:r>
              <a:rPr lang="en-US" sz="4488" dirty="0">
                <a:solidFill>
                  <a:schemeClr val="accent2"/>
                </a:solidFill>
              </a:rPr>
              <a:t>SQL Database Service</a:t>
            </a:r>
          </a:p>
        </p:txBody>
      </p:sp>
      <p:sp>
        <p:nvSpPr>
          <p:cNvPr id="6" name="Rectangle 5"/>
          <p:cNvSpPr/>
          <p:nvPr/>
        </p:nvSpPr>
        <p:spPr bwMode="auto">
          <a:xfrm>
            <a:off x="1178381" y="2511806"/>
            <a:ext cx="3253267" cy="1094581"/>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Elastic scale &amp; performance</a:t>
            </a:r>
          </a:p>
        </p:txBody>
      </p:sp>
      <p:sp>
        <p:nvSpPr>
          <p:cNvPr id="7" name="Rectangle 6"/>
          <p:cNvSpPr/>
          <p:nvPr/>
        </p:nvSpPr>
        <p:spPr bwMode="auto">
          <a:xfrm>
            <a:off x="4534044" y="2511806"/>
            <a:ext cx="3253267" cy="1094581"/>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Business </a:t>
            </a:r>
          </a:p>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continuity &amp;                    data protection</a:t>
            </a:r>
          </a:p>
        </p:txBody>
      </p:sp>
      <p:sp>
        <p:nvSpPr>
          <p:cNvPr id="8" name="Rectangle 7"/>
          <p:cNvSpPr/>
          <p:nvPr/>
        </p:nvSpPr>
        <p:spPr bwMode="auto">
          <a:xfrm>
            <a:off x="7889707" y="2511805"/>
            <a:ext cx="3253267" cy="1094581"/>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Familiar &amp;                       self-managed</a:t>
            </a:r>
          </a:p>
        </p:txBody>
      </p:sp>
      <p:sp>
        <p:nvSpPr>
          <p:cNvPr id="9" name="TextBox 8"/>
          <p:cNvSpPr txBox="1"/>
          <p:nvPr/>
        </p:nvSpPr>
        <p:spPr>
          <a:xfrm>
            <a:off x="1191281" y="3618625"/>
            <a:ext cx="3483990" cy="1393144"/>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Predictable performance levels</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Programmatic scale-out</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Dashboard views of DB metrics</a:t>
            </a:r>
          </a:p>
        </p:txBody>
      </p:sp>
      <p:sp>
        <p:nvSpPr>
          <p:cNvPr id="10" name="TextBox 9"/>
          <p:cNvSpPr txBox="1"/>
          <p:nvPr/>
        </p:nvSpPr>
        <p:spPr>
          <a:xfrm>
            <a:off x="4506431" y="3630266"/>
            <a:ext cx="3383275" cy="1393144"/>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Self-service restore</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Disaster recovery</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Compliance-enabled</a:t>
            </a:r>
          </a:p>
        </p:txBody>
      </p:sp>
      <p:sp>
        <p:nvSpPr>
          <p:cNvPr id="11" name="TextBox 10"/>
          <p:cNvSpPr txBox="1"/>
          <p:nvPr/>
        </p:nvSpPr>
        <p:spPr>
          <a:xfrm>
            <a:off x="7889707" y="3626821"/>
            <a:ext cx="3757344" cy="1393144"/>
          </a:xfrm>
          <a:prstGeom prst="rect">
            <a:avLst/>
          </a:prstGeom>
          <a:noFill/>
          <a:ln>
            <a:noFill/>
          </a:ln>
        </p:spPr>
        <p:txBody>
          <a:bodyPr wrap="square" lIns="186521" tIns="149217" rIns="186521" bIns="149217" rtlCol="0">
            <a:spAutoFit/>
          </a:bodyPr>
          <a:lstStyle/>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Familiar &amp; compatible</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Programmatic</a:t>
            </a:r>
          </a:p>
          <a:p>
            <a:pPr marL="0" marR="0" lvl="0" indent="0" defTabSz="914400" eaLnBrk="1" fontAlgn="auto" latinLnBrk="0" hangingPunct="1">
              <a:lnSpc>
                <a:spcPct val="90000"/>
              </a:lnSpc>
              <a:spcBef>
                <a:spcPts val="0"/>
              </a:spcBef>
              <a:spcAft>
                <a:spcPts val="1224"/>
              </a:spcAft>
              <a:buClrTx/>
              <a:buSzTx/>
              <a:buFontTx/>
              <a:buNone/>
              <a:tabLst/>
              <a:defRPr/>
            </a:pPr>
            <a:r>
              <a:rPr kumimoji="0" lang="en-US" sz="1836" b="0" i="0" u="none" strike="noStrike" kern="0" cap="none" spc="0" normalizeH="0" baseline="0" noProof="0" dirty="0">
                <a:ln>
                  <a:noFill/>
                </a:ln>
                <a:gradFill>
                  <a:gsLst>
                    <a:gs pos="2917">
                      <a:schemeClr val="tx1"/>
                    </a:gs>
                    <a:gs pos="30000">
                      <a:schemeClr val="tx1"/>
                    </a:gs>
                  </a:gsLst>
                  <a:lin ang="5400000" scaled="0"/>
                </a:gradFill>
                <a:effectLst/>
                <a:uLnTx/>
                <a:uFillTx/>
                <a:latin typeface="+mj-lt"/>
              </a:rPr>
              <a:t>Self-managed</a:t>
            </a:r>
          </a:p>
        </p:txBody>
      </p:sp>
      <p:sp>
        <p:nvSpPr>
          <p:cNvPr id="12" name="Rectangle 11"/>
          <p:cNvSpPr/>
          <p:nvPr/>
        </p:nvSpPr>
        <p:spPr>
          <a:xfrm>
            <a:off x="379447" y="1012878"/>
            <a:ext cx="11645571" cy="1031051"/>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28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A relational </a:t>
            </a:r>
            <a:r>
              <a:rPr kumimoji="0" lang="en-US" sz="2800" b="1"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database-as-a-service</a:t>
            </a:r>
            <a:r>
              <a:rPr kumimoji="0" lang="en-US" sz="28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 fully managed by Microsoft. </a:t>
            </a:r>
          </a:p>
          <a:p>
            <a:pPr marL="342900" marR="0" lvl="0" indent="-342900"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2800" b="1"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Near-zero administration </a:t>
            </a:r>
            <a:r>
              <a:rPr kumimoji="0" lang="en-US" sz="28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and </a:t>
            </a:r>
            <a:r>
              <a:rPr kumimoji="0" lang="en-US" sz="2800" b="1"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enterprise-grade </a:t>
            </a:r>
            <a:r>
              <a:rPr kumimoji="0" lang="en-US" sz="2800" b="0" i="0" u="none" strike="noStrike" kern="0" cap="none" spc="0" normalizeH="0" baseline="0" noProof="0" dirty="0">
                <a:ln>
                  <a:noFill/>
                </a:ln>
                <a:solidFill>
                  <a:sysClr val="windowText" lastClr="000000"/>
                </a:solidFill>
                <a:effectLst/>
                <a:uLnTx/>
                <a:uFillTx/>
                <a:latin typeface="+mj-lt"/>
                <a:ea typeface="Calibri" panose="020F0502020204030204" pitchFamily="34" charset="0"/>
                <a:cs typeface="Calibri" panose="020F0502020204030204" pitchFamily="34" charset="0"/>
              </a:rPr>
              <a:t>capabilities</a:t>
            </a:r>
          </a:p>
        </p:txBody>
      </p:sp>
      <p:grpSp>
        <p:nvGrpSpPr>
          <p:cNvPr id="3" name="Group 2"/>
          <p:cNvGrpSpPr/>
          <p:nvPr/>
        </p:nvGrpSpPr>
        <p:grpSpPr>
          <a:xfrm>
            <a:off x="5490686" y="5210739"/>
            <a:ext cx="6944907" cy="1451117"/>
            <a:chOff x="5382650" y="5109031"/>
            <a:chExt cx="6809350" cy="1422793"/>
          </a:xfrm>
        </p:grpSpPr>
        <p:sp>
          <p:nvSpPr>
            <p:cNvPr id="13" name="Freeform 12"/>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4"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15" name="Group 14"/>
            <p:cNvGrpSpPr/>
            <p:nvPr/>
          </p:nvGrpSpPr>
          <p:grpSpPr>
            <a:xfrm>
              <a:off x="7588138" y="556354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sp>
          <p:nvSpPr>
            <p:cNvPr id="19"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20" name="Group 19"/>
            <p:cNvGrpSpPr/>
            <p:nvPr/>
          </p:nvGrpSpPr>
          <p:grpSpPr>
            <a:xfrm>
              <a:off x="11025746" y="529343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sp>
          <p:nvSpPr>
            <p:cNvPr id="24" name="Isosceles Triangle 2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27" name="Group 26"/>
            <p:cNvGrpSpPr/>
            <p:nvPr/>
          </p:nvGrpSpPr>
          <p:grpSpPr>
            <a:xfrm>
              <a:off x="6832665" y="540314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
          <p:nvSpPr>
            <p:cNvPr id="37" name="Oval 36"/>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39" name="Group 38"/>
            <p:cNvGrpSpPr/>
            <p:nvPr/>
          </p:nvGrpSpPr>
          <p:grpSpPr>
            <a:xfrm>
              <a:off x="8886799" y="510903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
          <p:nvSpPr>
            <p:cNvPr id="49" name="Oval 48"/>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49"/>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nvGrpSpPr>
            <p:cNvPr id="51" name="Group 50"/>
            <p:cNvGrpSpPr/>
            <p:nvPr/>
          </p:nvGrpSpPr>
          <p:grpSpPr>
            <a:xfrm>
              <a:off x="10233286" y="519306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61" name="Group 60"/>
            <p:cNvGrpSpPr/>
            <p:nvPr/>
          </p:nvGrpSpPr>
          <p:grpSpPr>
            <a:xfrm>
              <a:off x="7861333" y="555504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65" name="Group 64"/>
            <p:cNvGrpSpPr/>
            <p:nvPr/>
          </p:nvGrpSpPr>
          <p:grpSpPr>
            <a:xfrm>
              <a:off x="6019716" y="588676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nvGrpSpPr>
            <p:cNvPr id="69" name="Group 68"/>
            <p:cNvGrpSpPr/>
            <p:nvPr/>
          </p:nvGrpSpPr>
          <p:grpSpPr>
            <a:xfrm>
              <a:off x="11704693" y="561098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defTabSz="93213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endParaRPr>
              </a:p>
            </p:txBody>
          </p:sp>
        </p:grpSp>
      </p:grpSp>
      <p:grpSp>
        <p:nvGrpSpPr>
          <p:cNvPr id="77" name="Group 2"/>
          <p:cNvGrpSpPr/>
          <p:nvPr/>
        </p:nvGrpSpPr>
        <p:grpSpPr>
          <a:xfrm>
            <a:off x="-1203" y="6642734"/>
            <a:ext cx="12436795" cy="361047"/>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marL="0" marR="0" lvl="0" indent="0" defTabSz="914400" eaLnBrk="1" fontAlgn="auto" latinLnBrk="0" hangingPunct="1">
                <a:lnSpc>
                  <a:spcPts val="306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FFFFFF"/>
                  </a:solidFill>
                  <a:effectLst/>
                  <a:uLnTx/>
                  <a:uFillTx/>
                  <a:latin typeface="Segoe UI Light"/>
                </a:rPr>
                <a:t> </a:t>
              </a: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marL="0" marR="0" lvl="0" indent="0" defTabSz="932137" eaLnBrk="1" fontAlgn="auto" latinLnBrk="0" hangingPunct="1">
                <a:lnSpc>
                  <a:spcPts val="3000"/>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ndParaRPr>
            </a:p>
          </p:txBody>
        </p:sp>
      </p:grpSp>
    </p:spTree>
    <p:extLst>
      <p:ext uri="{BB962C8B-B14F-4D97-AF65-F5344CB8AC3E}">
        <p14:creationId xmlns:p14="http://schemas.microsoft.com/office/powerpoint/2010/main" val="3202516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alue>218</Value>
      <Value>217</Value>
      <Value>216</Value>
      <Value>2716</Value>
      <Value>2658</Value>
      <Value>3</Value>
      <Value>2654</Value>
      <Value>222</Value>
      <Value>3468</Value>
    </TaxCatchAll>
    <DocumentDescription xmlns="230e9df3-be65-4c73-a93b-d1236ebd677e">This decks gives an overview of the Suite and helps understand the various pieces it includes. It leads into the Dartmouth Hitchcock Healthcare customer demo showcasing the power of the Cortana Analytics, &lt;a href="http://infopedia/docstore/Pages/KCDoc.aspx?k=KC02-23-79426"&gt;located here.&lt;/a&gt;</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Ann Bachrach</DisplayName>
        <AccountId>44988</AccountId>
        <AccountType/>
      </UserInfo>
    </Owner>
    <k21a64daf20d4502b2796a1c6b8ce6c8 xmlns="230e9df3-be65-4c73-a93b-d1236ebd677e">
      <Terms xmlns="http://schemas.microsoft.com/office/infopath/2007/PartnerControls"/>
    </k21a64daf20d4502b2796a1c6b8ce6c8>
    <Expire_x0020_Review xmlns="230e9df3-be65-4c73-a93b-d1236ebd677e">2016-11-30T00:00:00+00:00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Cortana</TermName>
          <TermId xmlns="http://schemas.microsoft.com/office/infopath/2007/PartnerControls">9ddf2d0d-10f8-4f45-a03c-9a1a5aa2df6a</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http://infopedia/kc02/media/Thumbnails/Cloud%20and%20Enterprise/KC02-23-75391/Cortana%20Analytics%20Suite.png</Url>
      <Description>/kc02/media/Thumbnails/Cloud and Enterprise/KC02-23-75391/Cortana Analytics Suite.png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PublishingExpirationDate xmlns="http://schemas.microsoft.com/sharepoint/v3" xsi:nil="true"/>
    <RoutingRuleDescription xmlns="http://schemas.microsoft.com/sharepoint/v3" xsi:nil="true"/>
    <DocumentSetKcId xmlns="ad820760-4664-4be3-bee2-f8b9a6708b4c">75391</DocumentSetKcId>
    <CoOwner xmlns="ad820760-4664-4be3-bee2-f8b9a6708b4c">
      <UserInfo>
        <DisplayName>i:0#.w|redmond\meeryan</DisplayName>
        <AccountId>6624</AccountId>
        <AccountType/>
      </UserInfo>
      <UserInfo>
        <DisplayName>i:0#.w|redmond\v-pebouc</DisplayName>
        <AccountId>27606</AccountId>
        <AccountType/>
      </UserInfo>
      <UserInfo>
        <DisplayName>i:0#.w|redmond\v-anmarv</DisplayName>
        <AccountId>62976</AccountId>
        <AccountType/>
      </UserInfo>
      <UserInfo>
        <DisplayName>i:0#.w|redmond\v-danaja</DisplayName>
        <AccountId>168825</AccountId>
        <AccountType/>
      </UserInfo>
      <UserInfo>
        <DisplayName>i:0#.w|redmond\v-milaws</DisplayName>
        <AccountId>174984</AccountId>
        <AccountType/>
      </UserInfo>
    </CoOwner>
    <i1b478372f814787abd313030b81fcb2 xmlns="230e9df3-be65-4c73-a93b-d1236ebd677e">
      <Terms xmlns="http://schemas.microsoft.com/office/infopath/2007/PartnerControls"/>
    </i1b478372f814787abd313030b81fcb2>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KC02-23-79432</_dlc_DocId>
    <_dlc_DocIdUrl xmlns="230e9df3-be65-4c73-a93b-d1236ebd677e">
      <Url>http://infopedia/kc02/docstore/_layouts/DocIdRedir.aspx?ID=KC02-23-79432</Url>
      <Description>KC02-23-79432</Description>
    </_dlc_DocIdUrl>
    <AverageRating xmlns="http://schemas.microsoft.com/sharepoint/v3"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5.xml><?xml version="1.0" encoding="utf-8"?>
<?mso-contentType ?>
<SharedContentType xmlns="Microsoft.SharePoint.Taxonomy.ContentTypeSync" SourceId="e385fb40-52d4-4fae-9c5b-3e8ff8a5878e" ContentTypeId="0x0101000E4CB7077FEE4FF7AE86D4A500EEC78003" PreviousValue="false"/>
</file>

<file path=customXml/itemProps1.xml><?xml version="1.0" encoding="utf-8"?>
<ds:datastoreItem xmlns:ds="http://schemas.openxmlformats.org/officeDocument/2006/customXml" ds:itemID="{83A43617-DBEF-4F4F-9AB6-5141C081FE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ad820760-4664-4be3-bee2-f8b9a6708b4c"/>
    <ds:schemaRef ds:uri="http://schemas.microsoft.com/sharepoint/v3"/>
    <ds:schemaRef ds:uri="http://schemas.microsoft.com/sharepoint/v4"/>
  </ds:schemaRefs>
</ds:datastoreItem>
</file>

<file path=customXml/itemProps4.xml><?xml version="1.0" encoding="utf-8"?>
<ds:datastoreItem xmlns:ds="http://schemas.openxmlformats.org/officeDocument/2006/customXml" ds:itemID="{5D9D532B-2C09-4856-88C0-4246067679C8}">
  <ds:schemaRefs>
    <ds:schemaRef ds:uri="http://schemas.microsoft.com/sharepoint/events"/>
  </ds:schemaRefs>
</ds:datastoreItem>
</file>

<file path=customXml/itemProps5.xml><?xml version="1.0" encoding="utf-8"?>
<ds:datastoreItem xmlns:ds="http://schemas.openxmlformats.org/officeDocument/2006/customXml" ds:itemID="{20755786-1E86-4909-9838-6594716606A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Worldwide_Partner_Conference_2015_Template</Template>
  <TotalTime>2141</TotalTime>
  <Words>2165</Words>
  <Application>Microsoft Office PowerPoint</Application>
  <PresentationFormat>Custom</PresentationFormat>
  <Paragraphs>385</Paragraphs>
  <Slides>31</Slides>
  <Notes>15</Notes>
  <HiddenSlides>0</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52" baseType="lpstr">
      <vt:lpstr>Arial Unicode MS</vt:lpstr>
      <vt:lpstr>Arial</vt:lpstr>
      <vt:lpstr>Calibri</vt:lpstr>
      <vt:lpstr>Cambria</vt:lpstr>
      <vt:lpstr>Consolas</vt:lpstr>
      <vt:lpstr>ＭＳ Ｐゴシック</vt:lpstr>
      <vt:lpstr>ＭＳ Ｐゴシック</vt:lpstr>
      <vt:lpstr>Segoe</vt:lpstr>
      <vt:lpstr>Segoe Condensed</vt:lpstr>
      <vt:lpstr>Segoe Light</vt:lpstr>
      <vt:lpstr>Segoe UI</vt:lpstr>
      <vt:lpstr>Segoe UI Black</vt:lpstr>
      <vt:lpstr>Segoe UI Light</vt:lpstr>
      <vt:lpstr>Segoe UI Semibold</vt:lpstr>
      <vt:lpstr>Segoe UI Semilight</vt:lpstr>
      <vt:lpstr>Wingdings</vt:lpstr>
      <vt:lpstr>Wingdings 3</vt:lpstr>
      <vt:lpstr>COLOR TEMPLATE</vt:lpstr>
      <vt:lpstr>WHITE TEMPLATE</vt:lpstr>
      <vt:lpstr>5-30660_TR21_BO_CT_Template</vt:lpstr>
      <vt:lpstr>think-cell Slide</vt:lpstr>
      <vt:lpstr>Cortana Analytics Suite Transform Data Into Intelligent Action</vt:lpstr>
      <vt:lpstr>Accelerating the speed of business</vt:lpstr>
      <vt:lpstr>PowerPoint Presentation</vt:lpstr>
      <vt:lpstr>Cortana Analytics Suite</vt:lpstr>
      <vt:lpstr>Cortana Analytics Suite Transform data into intelligent action</vt:lpstr>
      <vt:lpstr>Cortana Analytics Suite Transform data into intelligent action</vt:lpstr>
      <vt:lpstr>Cortana Analytics scenarios</vt:lpstr>
      <vt:lpstr>Azure  SQL Database SQL Data Warehouse</vt:lpstr>
      <vt:lpstr>SQL Database Service</vt:lpstr>
      <vt:lpstr>PowerPoint Presentation</vt:lpstr>
      <vt:lpstr>PowerPoint Presentation</vt:lpstr>
      <vt:lpstr>Active geo-replication</vt:lpstr>
      <vt:lpstr>Point-in-time restore</vt:lpstr>
      <vt:lpstr>Row-Level Security</vt:lpstr>
      <vt:lpstr>Transparent Data Encryption</vt:lpstr>
      <vt:lpstr>Auditing</vt:lpstr>
      <vt:lpstr>Introducing Azure SQL DW Service</vt:lpstr>
      <vt:lpstr>Elastic Scale</vt:lpstr>
      <vt:lpstr>Pause &amp; Restart</vt:lpstr>
      <vt:lpstr>SMP vs MPP </vt:lpstr>
      <vt:lpstr>Query unstructured data via Polybase/T-SQL</vt:lpstr>
      <vt:lpstr>PowerPoint Presentation</vt:lpstr>
      <vt:lpstr>Where does SQL DW fit?</vt:lpstr>
      <vt:lpstr>Azure Data Factory</vt:lpstr>
      <vt:lpstr>Azure Data Lake</vt:lpstr>
      <vt:lpstr>A highly scalable, distributed, parallel file system in the cloud  specifically designed to work with multiple analytic frameworks</vt:lpstr>
      <vt:lpstr>Azure Data Lake Analytics</vt:lpstr>
      <vt:lpstr>PowerPoint Presentation</vt:lpstr>
      <vt:lpstr>Work across all cloud data</vt:lpstr>
      <vt:lpstr>Azure Machine Learning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Analytics Suite - Microsoft’s Data Platform</dc:title>
  <dc:subject>&lt;Speech title here&gt;</dc:subject>
  <dc:creator>Nishant.Thacker@microsoft.com</dc:creator>
  <cp:keywords/>
  <dc:description>Template: Claire Hoover, Silver Fox Productions Inc._x000d_
Formatting: _x000d_
Audience Type:Partners_x000d_
Event Location: Orlando, FL_x000d_
Event Dates: July 12-17, 2015</dc:description>
  <cp:lastModifiedBy>Bianca Furtuna</cp:lastModifiedBy>
  <cp:revision>119</cp:revision>
  <dcterms:created xsi:type="dcterms:W3CDTF">2015-06-25T22:24:32Z</dcterms:created>
  <dcterms:modified xsi:type="dcterms:W3CDTF">2016-01-13T10:18:55Z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190;#Orange County Convention Center|bd993e89-aa48-4695-84e0-3b53e88b1a79</vt:lpwstr>
  </property>
  <property fmtid="{D5CDD505-2E9C-101B-9397-08002B2CF9AE}" pid="7" name="Track">
    <vt:lpwstr/>
  </property>
  <property fmtid="{D5CDD505-2E9C-101B-9397-08002B2CF9AE}" pid="8" name="Event Location">
    <vt:lpwstr>187;#Orlando|8cc4ed56-1866-4501-a22c-89aafde6f59b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188;#partners|1d23b997-60ce-4cfd-9201-15f1ad449e79</vt:lpwstr>
  </property>
  <property fmtid="{D5CDD505-2E9C-101B-9397-08002B2CF9AE}" pid="13" name="Event Name">
    <vt:lpwstr>186;#Microsoft Worldwide Partner Conference|9b43908d-986c-478f-b248-1afc2bb4f235</vt:lpwstr>
  </property>
  <property fmtid="{D5CDD505-2E9C-101B-9397-08002B2CF9AE}" pid="14" name="Audiences">
    <vt:lpwstr/>
  </property>
  <property fmtid="{D5CDD505-2E9C-101B-9397-08002B2CF9AE}" pid="15" name="Region">
    <vt:lpwstr/>
  </property>
  <property fmtid="{D5CDD505-2E9C-101B-9397-08002B2CF9AE}" pid="16" name="Confidentiality">
    <vt:lpwstr>216;#customer ready|8986c41d-21c5-4f8f-8a12-ea4625b46858</vt:lpwstr>
  </property>
  <property fmtid="{D5CDD505-2E9C-101B-9397-08002B2CF9AE}" pid="17" name="Industries">
    <vt:lpwstr/>
  </property>
  <property fmtid="{D5CDD505-2E9C-101B-9397-08002B2CF9AE}" pid="18" name="Roles">
    <vt:lpwstr/>
  </property>
  <property fmtid="{D5CDD505-2E9C-101B-9397-08002B2CF9AE}" pid="19" name="Competitors">
    <vt:lpwstr/>
  </property>
  <property fmtid="{D5CDD505-2E9C-101B-9397-08002B2CF9AE}" pid="20" name="SMSGDomain">
    <vt:lpwstr>2654;#Cloud and Enterprise|adc2fe87-c79a-4ded-a449-3f86b954069d;#217;#Microsoft Azure Domain|d600a391-d529-4311-892b-2c05c1ab2538</vt:lpwstr>
  </property>
  <property fmtid="{D5CDD505-2E9C-101B-9397-08002B2CF9AE}" pid="21" name="BusinessArchitecture">
    <vt:lpwstr>2658;#machine learning|912b89bd-3197-4d37-838b-dea3c299099a</vt:lpwstr>
  </property>
  <property fmtid="{D5CDD505-2E9C-101B-9397-08002B2CF9AE}" pid="22" name="Products">
    <vt:lpwstr>218;#Microsoft Azure|669a3112-5edf-444b-a003-630063601f07;#3468;#Cortana|9ddf2d0d-10f8-4f45-a03c-9a1a5aa2df6a</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Topics">
    <vt:lpwstr>2716;#features|94b87768-f145-4764-adbd-fec700e47348</vt:lpwstr>
  </property>
  <property fmtid="{D5CDD505-2E9C-101B-9397-08002B2CF9AE}" pid="27" name="Groups">
    <vt:lpwstr>222;#Microsoft Azure Marketing|0958c357-5252-473f-8b4e-42f27525a99d</vt:lpwstr>
  </property>
  <property fmtid="{D5CDD505-2E9C-101B-9397-08002B2CF9AE}" pid="28" name="_dlc_policyId">
    <vt:lpwstr/>
  </property>
  <property fmtid="{D5CDD505-2E9C-101B-9397-08002B2CF9AE}" pid="29" name="ItemRetentionFormula">
    <vt:lpwstr/>
  </property>
  <property fmtid="{D5CDD505-2E9C-101B-9397-08002B2CF9AE}" pid="30" name="_dlc_DocIdItemGuid">
    <vt:lpwstr>c1753fd1-10e6-46e6-965f-19b2e621da6c</vt:lpwstr>
  </property>
  <property fmtid="{D5CDD505-2E9C-101B-9397-08002B2CF9AE}" pid="31" name="p1cd454bacc149bfbcfd764edd279de7">
    <vt:lpwstr/>
  </property>
  <property fmtid="{D5CDD505-2E9C-101B-9397-08002B2CF9AE}" pid="32" name="ItemType">
    <vt:lpwstr>3;#customer presentations|18e9ae94-e321-4eea-82d2-ad5b2f470f3c</vt:lpwstr>
  </property>
  <property fmtid="{D5CDD505-2E9C-101B-9397-08002B2CF9AE}" pid="33" name="bc28b5f076654a3b96073bbbebfeb8c9">
    <vt:lpwstr/>
  </property>
  <property fmtid="{D5CDD505-2E9C-101B-9397-08002B2CF9AE}" pid="34" name="j4d667fb28274e85b2214f6e751c8d1f">
    <vt:lpwstr/>
  </property>
  <property fmtid="{D5CDD505-2E9C-101B-9397-08002B2CF9AE}" pid="35" name="MSProducts">
    <vt:lpwstr/>
  </property>
  <property fmtid="{D5CDD505-2E9C-101B-9397-08002B2CF9AE}" pid="36" name="SMSGTags">
    <vt:lpwstr/>
  </property>
  <property fmtid="{D5CDD505-2E9C-101B-9397-08002B2CF9AE}" pid="37" name="j031aa32f4154c8c9a646efae715ebde">
    <vt:lpwstr/>
  </property>
  <property fmtid="{D5CDD505-2E9C-101B-9397-08002B2CF9AE}" pid="38" name="EnterpriseDomainTags">
    <vt:lpwstr/>
  </property>
  <property fmtid="{D5CDD505-2E9C-101B-9397-08002B2CF9AE}" pid="39" name="l311460e3fdf46688abc31ddb7bdc05a">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_docset_NoMedatataSyncRequired">
    <vt:lpwstr>False</vt:lpwstr>
  </property>
  <property fmtid="{D5CDD505-2E9C-101B-9397-08002B2CF9AE}" pid="43" name="Languages">
    <vt:lpwstr/>
  </property>
  <property fmtid="{D5CDD505-2E9C-101B-9397-08002B2CF9AE}" pid="44" name="messageframeworktype">
    <vt:lpwstr/>
  </property>
  <property fmtid="{D5CDD505-2E9C-101B-9397-08002B2CF9AE}" pid="45" name="MSLanguage">
    <vt:lpwstr/>
  </property>
  <property fmtid="{D5CDD505-2E9C-101B-9397-08002B2CF9AE}" pid="46" name="cb7870d3641f4a52807a63577a9c1b08">
    <vt:lpwstr/>
  </property>
  <property fmtid="{D5CDD505-2E9C-101B-9397-08002B2CF9AE}" pid="47" name="TechnicalLevel">
    <vt:lpwstr/>
  </property>
  <property fmtid="{D5CDD505-2E9C-101B-9397-08002B2CF9AE}" pid="48" name="LearningOrganization">
    <vt:lpwstr/>
  </property>
  <property fmtid="{D5CDD505-2E9C-101B-9397-08002B2CF9AE}" pid="49" name="EmployeeRole">
    <vt:lpwstr/>
  </property>
  <property fmtid="{D5CDD505-2E9C-101B-9397-08002B2CF9AE}" pid="50" name="LearningDeliveryMethod">
    <vt:lpwstr/>
  </property>
  <property fmtid="{D5CDD505-2E9C-101B-9397-08002B2CF9AE}" pid="51" name="SalesGeography">
    <vt:lpwstr/>
  </property>
  <property fmtid="{D5CDD505-2E9C-101B-9397-08002B2CF9AE}" pid="52" name="WorkflowChangePath">
    <vt:lpwstr>4c942473-d120-4286-a51a-b65ad3d92ffb,11;4c942473-d120-4286-a51a-b65ad3d92ffb,17;</vt:lpwstr>
  </property>
</Properties>
</file>